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22" r:id="rId2"/>
    <p:sldId id="383" r:id="rId3"/>
    <p:sldId id="387" r:id="rId4"/>
    <p:sldId id="385" r:id="rId5"/>
    <p:sldId id="399" r:id="rId6"/>
    <p:sldId id="403" r:id="rId7"/>
    <p:sldId id="402" r:id="rId8"/>
    <p:sldId id="391" r:id="rId9"/>
    <p:sldId id="411" r:id="rId10"/>
    <p:sldId id="413" r:id="rId11"/>
    <p:sldId id="416" r:id="rId12"/>
    <p:sldId id="419" r:id="rId13"/>
    <p:sldId id="414" r:id="rId14"/>
    <p:sldId id="415" r:id="rId15"/>
    <p:sldId id="417" r:id="rId16"/>
    <p:sldId id="418" r:id="rId17"/>
    <p:sldId id="410" r:id="rId18"/>
    <p:sldId id="396" r:id="rId19"/>
    <p:sldId id="420" r:id="rId20"/>
    <p:sldId id="421" r:id="rId21"/>
    <p:sldId id="296" r:id="rId22"/>
  </p:sldIdLst>
  <p:sldSz cx="9144000" cy="5143500" type="screen16x9"/>
  <p:notesSz cx="6794500" cy="9931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0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81"/>
    <a:srgbClr val="6C5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642" y="90"/>
      </p:cViewPr>
      <p:guideLst>
        <p:guide orient="horz" pos="395"/>
        <p:guide pos="295"/>
        <p:guide orient="horz" pos="107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2E6A-B915-4396-A09B-07E02673F4A5}" type="datetimeFigureOut">
              <a:rPr lang="pl-PL" smtClean="0"/>
              <a:pPr/>
              <a:t>2017-11-22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EA03E-EA48-4FD6-9D84-E9FC082CFB3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81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94C26-CC02-4A71-BB73-26F8840AD687}" type="datetimeFigureOut">
              <a:rPr lang="pl-PL" smtClean="0"/>
              <a:pPr/>
              <a:t>2017-11-22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9FEF2-3D93-44EA-B431-CF6845CC0C8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840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475456" y="2193708"/>
            <a:ext cx="6400800" cy="37804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40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data</a:t>
            </a:r>
          </a:p>
        </p:txBody>
      </p:sp>
      <p:pic>
        <p:nvPicPr>
          <p:cNvPr id="7" name="Picture 3" descr="Q:\MARKETING\Inne\Marta\Szablony - ofertowe\NEW\WKB-7890.jpg"/>
          <p:cNvPicPr>
            <a:picLocks noChangeAspect="1" noChangeArrowheads="1"/>
          </p:cNvPicPr>
          <p:nvPr userDrawn="1"/>
        </p:nvPicPr>
        <p:blipFill>
          <a:blip r:embed="rId2" cstate="print"/>
          <a:srcRect t="13306" b="61932"/>
          <a:stretch>
            <a:fillRect/>
          </a:stretch>
        </p:blipFill>
        <p:spPr bwMode="auto">
          <a:xfrm>
            <a:off x="0" y="2597610"/>
            <a:ext cx="9144000" cy="2545890"/>
          </a:xfrm>
          <a:prstGeom prst="rect">
            <a:avLst/>
          </a:prstGeom>
          <a:noFill/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6135"/>
            <a:ext cx="1741244" cy="739854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ie kolumny_lewa niebiesk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7544" y="277986"/>
            <a:ext cx="8147248" cy="637580"/>
          </a:xfrm>
        </p:spPr>
        <p:txBody>
          <a:bodyPr lIns="0" tIns="0" rIns="0" bIns="0" anchor="t">
            <a:noAutofit/>
          </a:bodyPr>
          <a:lstStyle>
            <a:lvl1pPr algn="l">
              <a:defRPr sz="2400" b="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411413" y="1005998"/>
            <a:ext cx="6193035" cy="3581976"/>
          </a:xfrm>
        </p:spPr>
        <p:txBody>
          <a:bodyPr lIns="0" t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Tx/>
              <a:buNone/>
              <a:defRPr sz="1100">
                <a:latin typeface="Arial" pitchFamily="34" charset="0"/>
                <a:cs typeface="Arial" pitchFamily="34" charset="0"/>
              </a:defRPr>
            </a:lvl1pPr>
            <a:lvl2pPr marL="263525" indent="0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Tx/>
              <a:buNone/>
              <a:tabLst/>
              <a:defRPr sz="1100">
                <a:latin typeface="Arial" pitchFamily="34" charset="0"/>
                <a:cs typeface="Arial" pitchFamily="34" charset="0"/>
              </a:defRPr>
            </a:lvl2pPr>
            <a:lvl3pPr marL="801688" indent="-176213">
              <a:spcBef>
                <a:spcPts val="600"/>
              </a:spcBef>
              <a:buClr>
                <a:srgbClr val="006881"/>
              </a:buClr>
              <a:buFont typeface="Calibri" pitchFamily="34" charset="0"/>
              <a:buChar char="–"/>
              <a:defRPr sz="1100"/>
            </a:lvl3pPr>
            <a:lvl4pPr>
              <a:spcBef>
                <a:spcPts val="600"/>
              </a:spcBef>
              <a:buNone/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640202"/>
            <a:ext cx="876327" cy="372350"/>
          </a:xfrm>
          <a:prstGeom prst="rect">
            <a:avLst/>
          </a:prstGeom>
        </p:spPr>
      </p:pic>
      <p:sp>
        <p:nvSpPr>
          <p:cNvPr id="7" name="Prostokąt 6"/>
          <p:cNvSpPr/>
          <p:nvPr userDrawn="1"/>
        </p:nvSpPr>
        <p:spPr>
          <a:xfrm>
            <a:off x="0" y="0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0" y="5112568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22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ie kolumny_lewa niebiesk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7986"/>
            <a:ext cx="8147248" cy="637580"/>
          </a:xfrm>
        </p:spPr>
        <p:txBody>
          <a:bodyPr lIns="0" tIns="0" rIns="0" bIns="0" anchor="t">
            <a:noAutofit/>
          </a:bodyPr>
          <a:lstStyle>
            <a:lvl1pPr algn="l">
              <a:defRPr sz="2400" b="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411413" y="1005998"/>
            <a:ext cx="6193035" cy="3581976"/>
          </a:xfrm>
        </p:spPr>
        <p:txBody>
          <a:bodyPr lIns="0" tIns="0">
            <a:normAutofit/>
          </a:bodyPr>
          <a:lstStyle>
            <a:lvl1pPr marL="182563" indent="-182563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 typeface="Wingdings" pitchFamily="2" charset="2"/>
              <a:buChar char="§"/>
              <a:defRPr sz="1100">
                <a:latin typeface="Arial" pitchFamily="34" charset="0"/>
                <a:cs typeface="Arial" pitchFamily="34" charset="0"/>
              </a:defRPr>
            </a:lvl1pPr>
            <a:lvl2pPr marL="446088" indent="-176213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 typeface="Wingdings" pitchFamily="2" charset="2"/>
              <a:buChar char="§"/>
              <a:defRPr sz="1100">
                <a:latin typeface="Arial" pitchFamily="34" charset="0"/>
                <a:cs typeface="Arial" pitchFamily="34" charset="0"/>
              </a:defRPr>
            </a:lvl2pPr>
            <a:lvl3pPr marL="801688" indent="-176213">
              <a:spcBef>
                <a:spcPts val="600"/>
              </a:spcBef>
              <a:buClr>
                <a:srgbClr val="006881"/>
              </a:buClr>
              <a:buFont typeface="Calibri" pitchFamily="34" charset="0"/>
              <a:buChar char="–"/>
              <a:defRPr sz="1100"/>
            </a:lvl3pPr>
            <a:lvl4pPr>
              <a:spcBef>
                <a:spcPts val="600"/>
              </a:spcBef>
              <a:buNone/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0" y="5112568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  <p:cxnSp>
        <p:nvCxnSpPr>
          <p:cNvPr id="8" name="Łącznik prosty 7"/>
          <p:cNvCxnSpPr/>
          <p:nvPr userDrawn="1"/>
        </p:nvCxnSpPr>
        <p:spPr>
          <a:xfrm flipH="1">
            <a:off x="1979713" y="987574"/>
            <a:ext cx="1" cy="3600400"/>
          </a:xfrm>
          <a:prstGeom prst="line">
            <a:avLst/>
          </a:prstGeom>
          <a:ln w="3175">
            <a:solidFill>
              <a:srgbClr val="6C5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640202"/>
            <a:ext cx="876327" cy="37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47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22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467544" y="1015582"/>
            <a:ext cx="8136904" cy="355439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Tx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5475" indent="-271463">
              <a:buClr>
                <a:srgbClr val="006881"/>
              </a:buClr>
              <a:buFontTx/>
              <a:buNone/>
              <a:defRPr sz="1200"/>
            </a:lvl2pPr>
            <a:lvl3pPr>
              <a:buClr>
                <a:srgbClr val="006881"/>
              </a:buClr>
              <a:buFontTx/>
              <a:buNone/>
              <a:defRPr sz="1200"/>
            </a:lvl3pPr>
            <a:lvl4pPr>
              <a:buClr>
                <a:srgbClr val="006881"/>
              </a:buClr>
              <a:buFontTx/>
              <a:buNone/>
              <a:defRPr sz="1200"/>
            </a:lvl4pPr>
            <a:lvl5pPr>
              <a:buClr>
                <a:srgbClr val="006881"/>
              </a:buClr>
              <a:buFontTx/>
              <a:buNone/>
              <a:defRPr sz="1200"/>
            </a:lvl5pPr>
          </a:lstStyle>
          <a:p>
            <a:pPr lvl="0"/>
            <a:r>
              <a:rPr lang="pl-PL" dirty="0"/>
              <a:t>Tekst</a:t>
            </a:r>
          </a:p>
        </p:txBody>
      </p:sp>
      <p:sp>
        <p:nvSpPr>
          <p:cNvPr id="9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7986"/>
            <a:ext cx="8147248" cy="637580"/>
          </a:xfrm>
        </p:spPr>
        <p:txBody>
          <a:bodyPr lIns="0" tIns="0" rIns="0" bIns="0" anchor="t">
            <a:noAutofit/>
          </a:bodyPr>
          <a:lstStyle>
            <a:lvl1pPr algn="l">
              <a:defRPr sz="2400" b="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5126718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640202"/>
            <a:ext cx="876327" cy="372350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22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bg>
      <p:bgPr>
        <a:solidFill>
          <a:srgbClr val="0068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 hasCustomPrompt="1"/>
          </p:nvPr>
        </p:nvSpPr>
        <p:spPr>
          <a:xfrm>
            <a:off x="467544" y="2211710"/>
            <a:ext cx="7787208" cy="637580"/>
          </a:xfrm>
        </p:spPr>
        <p:txBody>
          <a:bodyPr lIns="0" tIns="0" anchor="ctr">
            <a:noAutofit/>
          </a:bodyPr>
          <a:lstStyle>
            <a:lvl1pPr algn="l"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bg>
      <p:bgPr>
        <a:solidFill>
          <a:srgbClr val="6C5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 hasCustomPrompt="1"/>
          </p:nvPr>
        </p:nvSpPr>
        <p:spPr>
          <a:xfrm>
            <a:off x="467544" y="2211710"/>
            <a:ext cx="7787208" cy="637580"/>
          </a:xfrm>
        </p:spPr>
        <p:txBody>
          <a:bodyPr lIns="0" tIns="0" anchor="ctr">
            <a:noAutofit/>
          </a:bodyPr>
          <a:lstStyle>
            <a:lvl1pPr algn="l"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309351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4" r:id="rId3"/>
    <p:sldLayoutId id="2147483650" r:id="rId4"/>
    <p:sldLayoutId id="2147483651" r:id="rId5"/>
    <p:sldLayoutId id="2147483663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435509" y="915566"/>
            <a:ext cx="7772400" cy="648072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>
            <a:lvl1pPr algn="l">
              <a:defRPr sz="2800">
                <a:solidFill>
                  <a:srgbClr val="006881"/>
                </a:solidFill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Nowe Prawo Wodne –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usługi wodne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pl-PL" sz="400" dirty="0">
              <a:solidFill>
                <a:srgbClr val="6C5635"/>
              </a:solidFill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pl-PL" sz="1600" dirty="0">
                <a:solidFill>
                  <a:srgbClr val="6C56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Sergiusz Urban, prawnik, </a:t>
            </a:r>
            <a:r>
              <a:rPr lang="pl-PL" sz="1600" dirty="0" err="1">
                <a:solidFill>
                  <a:srgbClr val="6C56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</a:t>
            </a:r>
            <a:endParaRPr lang="pl-PL" sz="1600" dirty="0">
              <a:solidFill>
                <a:srgbClr val="6C56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35509" y="1851670"/>
            <a:ext cx="8272981" cy="378042"/>
          </a:xfrm>
        </p:spPr>
        <p:txBody>
          <a:bodyPr/>
          <a:lstStyle/>
          <a:p>
            <a:r>
              <a:rPr lang="pl-PL" dirty="0"/>
              <a:t>Warsztaty Izby Gospodarczej „Wodociągi Polskie” i Miejskiego Przedsiębiorstwa Wodociągów i</a:t>
            </a:r>
          </a:p>
          <a:p>
            <a:r>
              <a:rPr lang="pl-PL" dirty="0"/>
              <a:t>Kanalizacji w m.st. Warszawie S.A.	</a:t>
            </a:r>
            <a:r>
              <a:rPr lang="pl-PL" sz="900" dirty="0"/>
              <a:t>		</a:t>
            </a:r>
          </a:p>
          <a:p>
            <a:r>
              <a:rPr lang="pl-PL" sz="900" dirty="0"/>
              <a:t>				</a:t>
            </a:r>
            <a:r>
              <a:rPr lang="pl-PL" dirty="0"/>
              <a:t>			22 listopada 2017 r. </a:t>
            </a:r>
          </a:p>
        </p:txBody>
      </p:sp>
    </p:spTree>
    <p:extLst>
      <p:ext uri="{BB962C8B-B14F-4D97-AF65-F5344CB8AC3E}">
        <p14:creationId xmlns:p14="http://schemas.microsoft.com/office/powerpoint/2010/main" val="420060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1018730"/>
            <a:ext cx="8136904" cy="355439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1800" dirty="0"/>
              <a:t>Opłaty za usługi wodne dotyczą m.in.:</a:t>
            </a:r>
          </a:p>
          <a:p>
            <a:pPr algn="just">
              <a:lnSpc>
                <a:spcPct val="150000"/>
              </a:lnSpc>
            </a:pPr>
            <a:r>
              <a:rPr lang="pl-PL" sz="1800" dirty="0"/>
              <a:t>1) poboru wód podziemnych lub wód powierzchniowych;</a:t>
            </a:r>
          </a:p>
          <a:p>
            <a:pPr algn="just">
              <a:lnSpc>
                <a:spcPct val="150000"/>
              </a:lnSpc>
            </a:pPr>
            <a:r>
              <a:rPr lang="pl-PL" sz="1800" dirty="0"/>
              <a:t>2) wprowadzania ścieków do wód lub do ziemi;</a:t>
            </a:r>
          </a:p>
          <a:p>
            <a:pPr algn="just">
              <a:lnSpc>
                <a:spcPct val="150000"/>
              </a:lnSpc>
            </a:pPr>
            <a:r>
              <a:rPr lang="pl-PL" sz="1800" dirty="0"/>
              <a:t>3) odprowadzania do </a:t>
            </a:r>
            <a:r>
              <a:rPr lang="pl-PL" sz="1800" dirty="0" smtClean="0"/>
              <a:t>wód - </a:t>
            </a:r>
            <a:r>
              <a:rPr lang="pl-PL" sz="1800" dirty="0"/>
              <a:t>wód opadowych lub roztopowych ujętych w otwarte lub zamknięte systemy kanalizacji deszczowej służące do odprowadzania opadów atmosferycznych albo systemy kanalizacji zbiorczej w granicach administracyjnych miast.</a:t>
            </a:r>
            <a:endParaRPr lang="pl-PL" sz="1200" dirty="0"/>
          </a:p>
          <a:p>
            <a:pPr marL="228594" indent="-228594"/>
            <a:endParaRPr lang="pl-PL" sz="14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5" name="Tytuł 2"/>
          <p:cNvSpPr txBox="1">
            <a:spLocks/>
          </p:cNvSpPr>
          <p:nvPr/>
        </p:nvSpPr>
        <p:spPr>
          <a:xfrm>
            <a:off x="467544" y="339502"/>
            <a:ext cx="8147248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srgbClr val="006881"/>
                </a:solidFill>
                <a:latin typeface="Arial" pitchFamily="34" charset="0"/>
                <a:cs typeface="Arial" pitchFamily="34" charset="0"/>
              </a:rPr>
              <a:t>OPŁATY ZA USŁUGI WODNE</a:t>
            </a:r>
          </a:p>
        </p:txBody>
      </p:sp>
    </p:spTree>
    <p:extLst>
      <p:ext uri="{BB962C8B-B14F-4D97-AF65-F5344CB8AC3E}">
        <p14:creationId xmlns:p14="http://schemas.microsoft.com/office/powerpoint/2010/main" val="15099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1015582"/>
            <a:ext cx="8136904" cy="355439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sz="1900" b="1" dirty="0"/>
              <a:t>Opłaty za usługi wodne  </a:t>
            </a:r>
            <a:r>
              <a:rPr lang="pl-PL" sz="1900" dirty="0"/>
              <a:t>składają się z: </a:t>
            </a:r>
            <a:endParaRPr lang="pl-PL" sz="1900" b="1" dirty="0"/>
          </a:p>
          <a:p>
            <a:pPr marL="676275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900" b="1" dirty="0"/>
              <a:t>opłaty stałej</a:t>
            </a:r>
            <a:r>
              <a:rPr lang="pl-PL" sz="1900" dirty="0"/>
              <a:t>, zależnej od potencjalnych możliwości korzystania z wód (np. za określony w pozwoleniu wodnoprawnym maksymalny pobór wód)</a:t>
            </a:r>
          </a:p>
          <a:p>
            <a:pPr marL="676275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900" b="1" dirty="0"/>
              <a:t>opłaty zmiennej</a:t>
            </a:r>
            <a:r>
              <a:rPr lang="pl-PL" sz="1900" dirty="0"/>
              <a:t>, zależnej od rzeczywistego zakresu korzystania z wód (np. ilości faktycznie pobranej wody). </a:t>
            </a:r>
          </a:p>
          <a:p>
            <a:pPr marL="228594" indent="-228594">
              <a:lnSpc>
                <a:spcPct val="150000"/>
              </a:lnSpc>
            </a:pPr>
            <a:endParaRPr lang="pl-PL" sz="1900" dirty="0"/>
          </a:p>
          <a:p>
            <a:pPr>
              <a:lnSpc>
                <a:spcPct val="150000"/>
              </a:lnSpc>
            </a:pPr>
            <a:r>
              <a:rPr lang="pl-PL" sz="1900" dirty="0"/>
              <a:t>Prawo Wodne określa maksymalne stawki opłat za usługi wodne.</a:t>
            </a:r>
          </a:p>
          <a:p>
            <a:pPr>
              <a:lnSpc>
                <a:spcPct val="150000"/>
              </a:lnSpc>
            </a:pPr>
            <a:r>
              <a:rPr lang="pl-PL" sz="1900" dirty="0"/>
              <a:t>Rzeczywiste stawki opłat określi rozporządzenie wykonawcze Rady Ministrów. </a:t>
            </a:r>
          </a:p>
          <a:p>
            <a:pPr marL="228594" indent="-228594"/>
            <a:endParaRPr lang="pl-PL" sz="1400" dirty="0"/>
          </a:p>
          <a:p>
            <a:pPr marL="228594" indent="-228594"/>
            <a:endParaRPr lang="pl-PL" sz="14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5" name="Tytuł 2"/>
          <p:cNvSpPr txBox="1">
            <a:spLocks/>
          </p:cNvSpPr>
          <p:nvPr/>
        </p:nvSpPr>
        <p:spPr>
          <a:xfrm>
            <a:off x="467544" y="339502"/>
            <a:ext cx="8147248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srgbClr val="006881"/>
                </a:solidFill>
                <a:latin typeface="Arial" pitchFamily="34" charset="0"/>
                <a:cs typeface="Arial" pitchFamily="34" charset="0"/>
              </a:rPr>
              <a:t>OPŁATY ZA USŁUGI WODNE</a:t>
            </a:r>
          </a:p>
        </p:txBody>
      </p:sp>
    </p:spTree>
    <p:extLst>
      <p:ext uri="{BB962C8B-B14F-4D97-AF65-F5344CB8AC3E}">
        <p14:creationId xmlns:p14="http://schemas.microsoft.com/office/powerpoint/2010/main" val="352597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594" indent="-228594">
              <a:lnSpc>
                <a:spcPct val="150000"/>
              </a:lnSpc>
            </a:pPr>
            <a:endParaRPr lang="pl-PL" sz="1900" dirty="0">
              <a:solidFill>
                <a:srgbClr val="006881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1900" dirty="0">
                <a:solidFill>
                  <a:srgbClr val="006881"/>
                </a:solidFill>
              </a:rPr>
              <a:t> </a:t>
            </a:r>
          </a:p>
          <a:p>
            <a:pPr marL="228594" indent="-228594"/>
            <a:endParaRPr lang="pl-PL" sz="1400" dirty="0"/>
          </a:p>
          <a:p>
            <a:pPr marL="228594" indent="-228594"/>
            <a:endParaRPr lang="pl-PL" sz="14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5" name="Tytuł 2"/>
          <p:cNvSpPr txBox="1">
            <a:spLocks/>
          </p:cNvSpPr>
          <p:nvPr/>
        </p:nvSpPr>
        <p:spPr>
          <a:xfrm>
            <a:off x="467544" y="339502"/>
            <a:ext cx="8147248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700" dirty="0">
                <a:solidFill>
                  <a:srgbClr val="00688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7986"/>
            <a:ext cx="5896590" cy="439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9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771550"/>
            <a:ext cx="8136904" cy="41044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400" dirty="0" smtClean="0"/>
              <a:t>Jej </a:t>
            </a:r>
            <a:r>
              <a:rPr lang="pl-PL" sz="1400" dirty="0"/>
              <a:t>wysokość określają w formie </a:t>
            </a:r>
            <a:r>
              <a:rPr lang="pl-PL" sz="1400" u="sng" dirty="0"/>
              <a:t>informacji rocznej Wody Polskie</a:t>
            </a:r>
            <a:r>
              <a:rPr lang="pl-PL" sz="1400" dirty="0"/>
              <a:t>, uiszcza się ją w 4 ratach kwartalnych nie później niż do końca miesiąca następującego po upływie każdego kwartału. </a:t>
            </a:r>
          </a:p>
          <a:p>
            <a:pPr>
              <a:lnSpc>
                <a:spcPct val="150000"/>
              </a:lnSpc>
            </a:pPr>
            <a:r>
              <a:rPr lang="pl-PL" sz="1400" dirty="0"/>
              <a:t>Opłata stała stanowi iloczyn:</a:t>
            </a:r>
          </a:p>
          <a:p>
            <a:pPr marL="4508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jednostkowej stawki opłaty;</a:t>
            </a:r>
          </a:p>
          <a:p>
            <a:pPr marL="4508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czasu wyrażonego w dniach;</a:t>
            </a:r>
          </a:p>
          <a:p>
            <a:pPr marL="4508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maksymalnego dopuszczalnego zakresu korzystania z wód, określonego na podstawie pozwolenia wodnoprawnego albo pozwolenia zintegrowanego</a:t>
            </a:r>
            <a:r>
              <a:rPr lang="pl-PL" sz="1400" dirty="0" smtClean="0"/>
              <a:t>.</a:t>
            </a:r>
            <a:endParaRPr lang="pl-PL" sz="1400" dirty="0"/>
          </a:p>
          <a:p>
            <a:pPr marL="165100">
              <a:lnSpc>
                <a:spcPct val="150000"/>
              </a:lnSpc>
            </a:pPr>
            <a:r>
              <a:rPr lang="pl-PL" sz="1400" dirty="0"/>
              <a:t>Zakres korzystania z wód może być określany z uwzględnieniem dodatkowych parametrów: </a:t>
            </a:r>
          </a:p>
          <a:p>
            <a:pPr marL="4508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średniego niskiego przepływu z </a:t>
            </a:r>
            <a:r>
              <a:rPr lang="pl-PL" sz="1400" dirty="0" err="1"/>
              <a:t>wielolecia</a:t>
            </a:r>
            <a:r>
              <a:rPr lang="pl-PL" sz="1400" dirty="0"/>
              <a:t> (SQN);</a:t>
            </a:r>
          </a:p>
          <a:p>
            <a:pPr marL="4508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stosunku ilości wody podziemnej, która może być pobrana na podstawie pozwoleń, do dostępnych zasobów wód podziemnych.</a:t>
            </a:r>
          </a:p>
        </p:txBody>
      </p:sp>
      <p:sp>
        <p:nvSpPr>
          <p:cNvPr id="5" name="Tytuł 2"/>
          <p:cNvSpPr txBox="1">
            <a:spLocks/>
          </p:cNvSpPr>
          <p:nvPr/>
        </p:nvSpPr>
        <p:spPr>
          <a:xfrm>
            <a:off x="467544" y="339502"/>
            <a:ext cx="8147248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700" dirty="0">
                <a:solidFill>
                  <a:srgbClr val="00688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483628" y="339502"/>
            <a:ext cx="8147248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>
                <a:solidFill>
                  <a:srgbClr val="006881"/>
                </a:solidFill>
                <a:latin typeface="Arial" pitchFamily="34" charset="0"/>
                <a:cs typeface="Arial" pitchFamily="34" charset="0"/>
              </a:rPr>
              <a:t>OPŁATA STAŁA</a:t>
            </a:r>
            <a:endParaRPr lang="pl-PL" sz="2000" b="1" dirty="0">
              <a:solidFill>
                <a:srgbClr val="00688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977082"/>
            <a:ext cx="8136904" cy="38269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400" dirty="0" smtClean="0"/>
              <a:t>Jej </a:t>
            </a:r>
            <a:r>
              <a:rPr lang="pl-PL" sz="1400" dirty="0"/>
              <a:t>wysokość określają w formie </a:t>
            </a:r>
            <a:r>
              <a:rPr lang="pl-PL" sz="1400" u="sng" dirty="0"/>
              <a:t>informacji kwartalnej Wody Polskie</a:t>
            </a:r>
            <a:r>
              <a:rPr lang="pl-PL" sz="1400" dirty="0"/>
              <a:t>, uiszcza się ją w terminie 14 dni od dnia, w którym korzystającemu doręczono informację o wysokości opłaty. </a:t>
            </a:r>
          </a:p>
          <a:p>
            <a:pPr>
              <a:lnSpc>
                <a:spcPct val="150000"/>
              </a:lnSpc>
            </a:pPr>
            <a:r>
              <a:rPr lang="pl-PL" sz="1400" dirty="0"/>
              <a:t>Opłata zmienna stanowi iloczyn:</a:t>
            </a:r>
          </a:p>
          <a:p>
            <a:pPr marL="4508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dirty="0"/>
              <a:t>jednostkowej stawki opłaty;</a:t>
            </a:r>
          </a:p>
          <a:p>
            <a:pPr marL="4508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400" dirty="0"/>
              <a:t>rzeczywistego zakresu korzystania z wód, określonego na podstawie pomiaru</a:t>
            </a:r>
            <a:r>
              <a:rPr lang="pl-PL" sz="1400" dirty="0" smtClean="0"/>
              <a:t>.</a:t>
            </a:r>
            <a:endParaRPr lang="pl-PL" sz="1400" dirty="0"/>
          </a:p>
          <a:p>
            <a:pPr marL="165100">
              <a:lnSpc>
                <a:spcPct val="150000"/>
              </a:lnSpc>
            </a:pPr>
            <a:r>
              <a:rPr lang="pl-PL" sz="1400" b="1" dirty="0"/>
              <a:t>Uwaga: </a:t>
            </a:r>
          </a:p>
          <a:p>
            <a:pPr marL="4508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Do 31 grudnia 2020 r. wymóg stosowania urządzeń pomiarowych przy pobieraniu wód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i </a:t>
            </a:r>
            <a:r>
              <a:rPr lang="pl-PL" sz="1400" dirty="0"/>
              <a:t>odprowadzaniu ścieków nie znajdzie zastosowania!</a:t>
            </a:r>
          </a:p>
          <a:p>
            <a:pPr marL="4508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Do 31 grudnia 2020 r. Wody Polskie wyposażą korzystających z wód w urządzenia pomiarowe.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flipV="1">
            <a:off x="5868144" y="339502"/>
            <a:ext cx="2747664" cy="144016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5" name="Tytuł 2"/>
          <p:cNvSpPr txBox="1">
            <a:spLocks/>
          </p:cNvSpPr>
          <p:nvPr/>
        </p:nvSpPr>
        <p:spPr>
          <a:xfrm>
            <a:off x="467544" y="339502"/>
            <a:ext cx="8147248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700" dirty="0">
                <a:solidFill>
                  <a:srgbClr val="00688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483628" y="339502"/>
            <a:ext cx="8147248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>
                <a:solidFill>
                  <a:srgbClr val="006881"/>
                </a:solidFill>
                <a:latin typeface="Arial" pitchFamily="34" charset="0"/>
                <a:cs typeface="Arial" pitchFamily="34" charset="0"/>
              </a:rPr>
              <a:t>OPŁATA ZMIENNA (1)</a:t>
            </a:r>
            <a:endParaRPr lang="pl-PL" sz="2000" b="1" dirty="0">
              <a:solidFill>
                <a:srgbClr val="00688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49896" y="977082"/>
            <a:ext cx="7982544" cy="36829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1400" dirty="0" smtClean="0"/>
              <a:t>Do </a:t>
            </a:r>
            <a:r>
              <a:rPr lang="pl-PL" sz="1400" dirty="0"/>
              <a:t>31 grudnia 2020 r. opłata zmienna za korzystanie z wód będzie obliczana z uwzględnieniem:</a:t>
            </a:r>
          </a:p>
          <a:p>
            <a:pPr marL="266700" algn="just">
              <a:lnSpc>
                <a:spcPct val="150000"/>
              </a:lnSpc>
            </a:pPr>
            <a:r>
              <a:rPr lang="pl-PL" sz="1400" dirty="0"/>
              <a:t>a) określonego w pozwoleniu wodnoprawnym albo w pozwoleniu zintegrowanym celu i zakresu korzystania z wód;</a:t>
            </a:r>
          </a:p>
          <a:p>
            <a:pPr marL="266700" algn="just">
              <a:lnSpc>
                <a:spcPct val="150000"/>
              </a:lnSpc>
            </a:pPr>
            <a:r>
              <a:rPr lang="pl-PL" sz="1400" dirty="0"/>
              <a:t>b) pomiarów dokonywanych przez organy administracji w ramach kontroli gospodarowania wodami lub ustaleń z przeglądów pozwoleń wodnoprawnych;</a:t>
            </a:r>
          </a:p>
          <a:p>
            <a:pPr marL="266700" algn="just">
              <a:lnSpc>
                <a:spcPct val="150000"/>
              </a:lnSpc>
            </a:pPr>
            <a:r>
              <a:rPr lang="pl-PL" sz="1400" dirty="0"/>
              <a:t>c) pomiarów dokonywanych przez organy administracji w ramach kontroli pozwoleń zintegrowanych.</a:t>
            </a:r>
            <a:endParaRPr lang="pl-PL" sz="16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flipV="1">
            <a:off x="5868144" y="339502"/>
            <a:ext cx="2747664" cy="144016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5" name="Tytuł 2"/>
          <p:cNvSpPr txBox="1">
            <a:spLocks/>
          </p:cNvSpPr>
          <p:nvPr/>
        </p:nvSpPr>
        <p:spPr>
          <a:xfrm>
            <a:off x="467544" y="339502"/>
            <a:ext cx="8147248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700" dirty="0">
                <a:solidFill>
                  <a:srgbClr val="00688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ytuł 2"/>
          <p:cNvSpPr txBox="1">
            <a:spLocks/>
          </p:cNvSpPr>
          <p:nvPr/>
        </p:nvSpPr>
        <p:spPr>
          <a:xfrm>
            <a:off x="483628" y="339502"/>
            <a:ext cx="8147248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>
                <a:solidFill>
                  <a:srgbClr val="006881"/>
                </a:solidFill>
                <a:latin typeface="Arial" pitchFamily="34" charset="0"/>
                <a:cs typeface="Arial" pitchFamily="34" charset="0"/>
              </a:rPr>
              <a:t>OPŁATA ZMIENNA (2)</a:t>
            </a:r>
            <a:endParaRPr lang="pl-PL" sz="2000" b="1" dirty="0">
              <a:solidFill>
                <a:srgbClr val="00688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8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77888" y="411510"/>
            <a:ext cx="7982544" cy="39864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>
                <a:solidFill>
                  <a:srgbClr val="006881"/>
                </a:solidFill>
              </a:rPr>
              <a:t>REKLAMACJA</a:t>
            </a:r>
          </a:p>
          <a:p>
            <a:pPr marL="628650" indent="-36195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/>
              <a:t>Podmiot mający zastrzeżenia do wyliczonej przez Wody Polskie opłaty składa reklamację – w terminie 14 dni od otrzymania informacji.</a:t>
            </a:r>
          </a:p>
          <a:p>
            <a:pPr marL="628650" indent="-36195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/>
              <a:t>Wniesienie reklamacji nie wstrzymuje obowiązku uiszczenia opłaty. </a:t>
            </a:r>
          </a:p>
          <a:p>
            <a:pPr marL="628650" indent="-36195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/>
              <a:t>W przypadku uwzględnienia reklamacji Wody Polskie przekazują nową informację i zwracają nadpłatę. </a:t>
            </a:r>
          </a:p>
          <a:p>
            <a:pPr marL="628650" indent="-36195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dirty="0"/>
              <a:t>W przypadku nieuwzględnienia  reklamacji, Wody Polskie ustalają wysokość opłaty w drodze decyzji administracyjnej, od której przysługuje skarga do sądu administracyjnego.</a:t>
            </a:r>
          </a:p>
          <a:p>
            <a:pPr marL="628650" indent="-361950" algn="just">
              <a:lnSpc>
                <a:spcPct val="150000"/>
              </a:lnSpc>
              <a:buFont typeface="+mj-lt"/>
              <a:buAutoNum type="arabicPeriod"/>
            </a:pPr>
            <a:r>
              <a:rPr lang="pl-PL" sz="1400" u="sng" dirty="0"/>
              <a:t>Reklamacja przysługuje raz w okresie rozliczeniowym!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flipV="1">
            <a:off x="5868144" y="339502"/>
            <a:ext cx="2747664" cy="144016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5" name="Tytuł 2"/>
          <p:cNvSpPr txBox="1">
            <a:spLocks/>
          </p:cNvSpPr>
          <p:nvPr/>
        </p:nvSpPr>
        <p:spPr>
          <a:xfrm>
            <a:off x="467544" y="339502"/>
            <a:ext cx="8147248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700" dirty="0">
                <a:solidFill>
                  <a:srgbClr val="00688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81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PRZEPISY WYKONAWCZE WYDANE NA PODSTAWIE PRAWA WODNEGO Z 2001 R.</a:t>
            </a:r>
          </a:p>
        </p:txBody>
      </p:sp>
    </p:spTree>
    <p:extLst>
      <p:ext uri="{BB962C8B-B14F-4D97-AF65-F5344CB8AC3E}">
        <p14:creationId xmlns:p14="http://schemas.microsoft.com/office/powerpoint/2010/main" val="840282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83518"/>
            <a:ext cx="8136904" cy="35543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pl-PL" sz="1600" dirty="0" smtClean="0"/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Kluczowe </a:t>
            </a:r>
            <a:r>
              <a:rPr lang="pl-PL" sz="1600" dirty="0"/>
              <a:t>przepisy wykonawcze wydane na podstawie Prawa wodnego z 2001 r. będą obowiązywać do dnia wejścia w życie nowych przepisów wykonawczych, lecz nie dłużej niż do końca czerwca 2020 r. </a:t>
            </a:r>
          </a:p>
          <a:p>
            <a:pPr algn="just">
              <a:lnSpc>
                <a:spcPct val="150000"/>
              </a:lnSpc>
            </a:pPr>
            <a:r>
              <a:rPr lang="pl-PL" sz="1600" dirty="0"/>
              <a:t>Powyższe przepisy wykonawcze mogą być zmieniane na podstawie dotychczasowych przepisów.</a:t>
            </a:r>
          </a:p>
          <a:p>
            <a:pPr marL="228600" indent="-228600"/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7986"/>
            <a:ext cx="1306488" cy="205532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82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277986"/>
            <a:ext cx="8136904" cy="446449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rgbClr val="006881"/>
                </a:solidFill>
              </a:rPr>
              <a:t>Zachowają moc m.in:</a:t>
            </a:r>
          </a:p>
          <a:p>
            <a:pPr marL="450850" indent="-184150"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pl-PL" sz="1400" dirty="0"/>
              <a:t>Rozporządzenie Ministra Środowiska z dnia 27 lipca 2004 r. w sprawie dopuszczalnych mas substancji, które mogą być odprowadzane w ściekach przemysłowych;</a:t>
            </a:r>
          </a:p>
          <a:p>
            <a:pPr marL="450850" indent="-184150"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pl-PL" sz="1400" dirty="0"/>
              <a:t>Rozporządzenie Ministra Środowiska z dnia 18 listopada 2014 r. w sprawie warunków, jakie należy spełnić przy wprowadzaniu ścieków do wód lub do ziemi, oraz w sprawie substancji szczególnie szkodliwych dla środowiska wodnego;</a:t>
            </a:r>
          </a:p>
          <a:p>
            <a:pPr marL="450850" indent="-184150"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pl-PL" sz="1400" dirty="0"/>
              <a:t>Rozporządzenie Ministra Środowiska z dnia 10 listopada 2005 r. w sprawie substancji szczególnie szkodliwych dla środowiska wodnego, których wprowadzanie w ściekach przemysłowych do urządzeń kanalizacyjnych wymaga uzyskania pozwolenia wodnoprawnego;</a:t>
            </a:r>
          </a:p>
          <a:p>
            <a:pPr marL="450850" indent="-184150"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pl-PL" sz="1400" dirty="0"/>
              <a:t>Rozporządzenie Ministra Środowiska z dnia 27 listopada 2002 r. w sprawie wymagań, jakim powinny odpowiadać wody powierzchniowe wykorzystywane do zaopatrzenia ludności w wodę przeznaczoną do spożycia; </a:t>
            </a:r>
          </a:p>
          <a:p>
            <a:pPr marL="450850" indent="-184150"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pl-PL" sz="1400" dirty="0"/>
              <a:t>Rozporządzenie Ministra Środowiska z dnia 6 maja 2016 r. w sprawie wykazu substancji priorytetowych.</a:t>
            </a:r>
          </a:p>
          <a:p>
            <a:pPr>
              <a:lnSpc>
                <a:spcPct val="150000"/>
              </a:lnSpc>
            </a:pPr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7986"/>
            <a:ext cx="1306488" cy="205532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581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1015582"/>
            <a:ext cx="8136904" cy="3554390"/>
          </a:xfrm>
        </p:spPr>
        <p:txBody>
          <a:bodyPr>
            <a:normAutofit/>
          </a:bodyPr>
          <a:lstStyle/>
          <a:p>
            <a:pPr marL="228600" indent="-228600"/>
            <a:endParaRPr lang="pl-PL" sz="1600" dirty="0" smtClean="0"/>
          </a:p>
          <a:p>
            <a:pPr marL="228600" indent="-228600"/>
            <a:endParaRPr lang="pl-PL" sz="1600" dirty="0"/>
          </a:p>
          <a:p>
            <a:pPr marL="400050" indent="-400050" algn="just">
              <a:spcAft>
                <a:spcPts val="1200"/>
              </a:spcAft>
              <a:buFont typeface="+mj-lt"/>
              <a:buAutoNum type="romanUcPeriod"/>
            </a:pPr>
            <a:r>
              <a:rPr lang="pl-PL" sz="1600" dirty="0"/>
              <a:t>Koncepcja usług wodnych.</a:t>
            </a:r>
          </a:p>
          <a:p>
            <a:pPr marL="400050" indent="-400050" algn="just">
              <a:spcAft>
                <a:spcPts val="1200"/>
              </a:spcAft>
              <a:buFont typeface="+mj-lt"/>
              <a:buAutoNum type="romanUcPeriod"/>
            </a:pPr>
            <a:r>
              <a:rPr lang="pl-PL" sz="1600" dirty="0"/>
              <a:t>Opłaty za usługi wodne.</a:t>
            </a:r>
          </a:p>
          <a:p>
            <a:pPr marL="400050" indent="-400050" algn="just">
              <a:spcAft>
                <a:spcPts val="1200"/>
              </a:spcAft>
              <a:buFont typeface="+mj-lt"/>
              <a:buAutoNum type="romanUcPeriod"/>
            </a:pPr>
            <a:r>
              <a:rPr lang="pl-PL" sz="1600" dirty="0"/>
              <a:t>Przepisy wykonawcze wydane na podstawie Prawa wodnego z 2001 r.</a:t>
            </a:r>
          </a:p>
          <a:p>
            <a:pPr marL="400050" indent="-400050">
              <a:buFont typeface="+mj-lt"/>
              <a:buAutoNum type="romanUcPeriod"/>
            </a:pPr>
            <a:endParaRPr lang="pl-PL" sz="1400" dirty="0"/>
          </a:p>
          <a:p>
            <a:pPr marL="228600" indent="-228600"/>
            <a:endParaRPr lang="pl-PL" sz="1400" dirty="0"/>
          </a:p>
        </p:txBody>
      </p:sp>
      <p:sp>
        <p:nvSpPr>
          <p:cNvPr id="4" name="Tytuł 2"/>
          <p:cNvSpPr txBox="1">
            <a:spLocks/>
          </p:cNvSpPr>
          <p:nvPr/>
        </p:nvSpPr>
        <p:spPr>
          <a:xfrm>
            <a:off x="467544" y="339502"/>
            <a:ext cx="8121652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>
                <a:solidFill>
                  <a:srgbClr val="006881"/>
                </a:solidFill>
              </a:rPr>
              <a:t>USŁUGI WODNE</a:t>
            </a:r>
            <a:endParaRPr lang="pl-PL" sz="2000" b="1" dirty="0">
              <a:solidFill>
                <a:srgbClr val="0068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83518"/>
            <a:ext cx="8136904" cy="35543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600" b="1" dirty="0">
                <a:solidFill>
                  <a:srgbClr val="006881"/>
                </a:solidFill>
              </a:rPr>
              <a:t>Nie zachowa mocy m.in:</a:t>
            </a:r>
          </a:p>
          <a:p>
            <a:pPr marL="266700" algn="just">
              <a:lnSpc>
                <a:spcPct val="150000"/>
              </a:lnSpc>
            </a:pPr>
            <a:r>
              <a:rPr lang="pl-PL" sz="1600" dirty="0"/>
              <a:t>Rozporządzenie Ministra Środowiska z dnia 22 lipca 2014 r. w sprawie sposobu wyznaczania obszaru i granic aglomeracji</a:t>
            </a:r>
            <a:r>
              <a:rPr lang="pl-PL" sz="1400" dirty="0"/>
              <a:t>.</a:t>
            </a:r>
          </a:p>
          <a:p>
            <a:pPr>
              <a:lnSpc>
                <a:spcPct val="150000"/>
              </a:lnSpc>
            </a:pPr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7986"/>
            <a:ext cx="1306488" cy="205532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6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4"/>
          <p:cNvSpPr txBox="1">
            <a:spLocks/>
          </p:cNvSpPr>
          <p:nvPr/>
        </p:nvSpPr>
        <p:spPr>
          <a:xfrm>
            <a:off x="467544" y="3076228"/>
            <a:ext cx="5400600" cy="1439738"/>
          </a:xfrm>
          <a:prstGeom prst="rect">
            <a:avLst/>
          </a:prstGeom>
        </p:spPr>
        <p:txBody>
          <a:bodyPr lIns="0" t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pl-PL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WKB Wierciński, Kwieciński, Baehr </a:t>
            </a:r>
            <a:r>
              <a:rPr lang="pl-PL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sp.k</a:t>
            </a:r>
            <a:r>
              <a:rPr lang="pl-PL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ul. Polna 11		ul. Paderewskiego 7</a:t>
            </a:r>
          </a:p>
          <a:p>
            <a:pPr marL="0" indent="0">
              <a:spcBef>
                <a:spcPts val="228"/>
              </a:spcBef>
              <a:buNone/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00-633 Warszawa 		61-770 Poznań</a:t>
            </a:r>
          </a:p>
          <a:p>
            <a:pPr marL="0" indent="0">
              <a:spcBef>
                <a:spcPts val="228"/>
              </a:spcBef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Tel. +48 22 201 00 00		Tel: +48 61 855 32 20</a:t>
            </a:r>
          </a:p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pl-PL" sz="1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biuro@wkb.com.p</a:t>
            </a: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</a:p>
          <a:p>
            <a:pPr marL="0" indent="0">
              <a:buFont typeface="Arial" pitchFamily="34" charset="0"/>
              <a:buNone/>
            </a:pPr>
            <a:r>
              <a:rPr lang="pl-PL" sz="1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www.wkb.com.pl</a:t>
            </a:r>
          </a:p>
        </p:txBody>
      </p:sp>
      <p:sp>
        <p:nvSpPr>
          <p:cNvPr id="3" name="Symbol zastępczy zawartości 4"/>
          <p:cNvSpPr txBox="1">
            <a:spLocks/>
          </p:cNvSpPr>
          <p:nvPr/>
        </p:nvSpPr>
        <p:spPr>
          <a:xfrm>
            <a:off x="463188" y="1491630"/>
            <a:ext cx="2884260" cy="1439738"/>
          </a:xfrm>
          <a:prstGeom prst="rect">
            <a:avLst/>
          </a:prstGeom>
        </p:spPr>
        <p:txBody>
          <a:bodyPr lIns="0" t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pl-PL" sz="1400" b="1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DR SERGIUSZ URBAN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prawnik, </a:t>
            </a:r>
            <a:r>
              <a:rPr lang="pl-PL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counsel</a:t>
            </a:r>
            <a:endParaRPr lang="pl-PL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pl-PL" sz="1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sergiusz.urban@wkb.com.p</a:t>
            </a:r>
            <a:r>
              <a:rPr lang="pl-PL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pl-PL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67544" y="627534"/>
            <a:ext cx="7787208" cy="637580"/>
          </a:xfrm>
        </p:spPr>
        <p:txBody>
          <a:bodyPr anchor="t"/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46124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1015582"/>
            <a:ext cx="8136904" cy="3554390"/>
          </a:xfrm>
        </p:spPr>
        <p:txBody>
          <a:bodyPr>
            <a:normAutofit/>
          </a:bodyPr>
          <a:lstStyle/>
          <a:p>
            <a:pPr algn="just"/>
            <a:r>
              <a:rPr lang="pl-PL" sz="1800" dirty="0"/>
              <a:t>Potrzeba pełnej implementacji Dyrektywy 2000/60/W Parlamentu Europejskiego i Rady </a:t>
            </a:r>
            <a:r>
              <a:rPr lang="pl-PL" sz="1800" dirty="0" smtClean="0"/>
              <a:t>z dnia </a:t>
            </a:r>
            <a:r>
              <a:rPr lang="pl-PL" sz="1800" dirty="0"/>
              <a:t>23 października 2000 r. ustanawiająca ramy wspólnotowego działania w dziedzinie </a:t>
            </a:r>
            <a:r>
              <a:rPr lang="pl-PL" sz="1800" dirty="0" smtClean="0"/>
              <a:t>polityki </a:t>
            </a:r>
            <a:r>
              <a:rPr lang="pl-PL" sz="1800" dirty="0"/>
              <a:t>wodnej („Ramowa Dyrektywa Wodna”), m.in. zasady „zwrotu kosztów za usługi </a:t>
            </a:r>
            <a:r>
              <a:rPr lang="pl-PL" sz="1800" dirty="0" smtClean="0"/>
              <a:t>wodne</a:t>
            </a:r>
            <a:r>
              <a:rPr lang="pl-PL" sz="1800" dirty="0"/>
              <a:t>” (art. 9 dyrektywy).</a:t>
            </a:r>
          </a:p>
          <a:p>
            <a:pPr marL="228600" indent="-228600" algn="just"/>
            <a:r>
              <a:rPr lang="pl-PL" sz="1600" dirty="0"/>
              <a:t> </a:t>
            </a:r>
          </a:p>
        </p:txBody>
      </p:sp>
      <p:sp>
        <p:nvSpPr>
          <p:cNvPr id="5" name="Tytuł 2"/>
          <p:cNvSpPr txBox="1">
            <a:spLocks/>
          </p:cNvSpPr>
          <p:nvPr/>
        </p:nvSpPr>
        <p:spPr>
          <a:xfrm>
            <a:off x="467544" y="339502"/>
            <a:ext cx="8121652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>
                <a:solidFill>
                  <a:srgbClr val="006881"/>
                </a:solidFill>
              </a:rPr>
              <a:t>USŁUGI WODNE</a:t>
            </a:r>
            <a:endParaRPr lang="pl-PL" sz="2000" b="1" dirty="0">
              <a:solidFill>
                <a:srgbClr val="0068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KONCEPCJA USŁUG WODNYCH</a:t>
            </a:r>
          </a:p>
        </p:txBody>
      </p:sp>
    </p:spTree>
    <p:extLst>
      <p:ext uri="{BB962C8B-B14F-4D97-AF65-F5344CB8AC3E}">
        <p14:creationId xmlns:p14="http://schemas.microsoft.com/office/powerpoint/2010/main" val="402622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915566"/>
            <a:ext cx="8136904" cy="365440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l-PL" sz="1200" b="1" dirty="0"/>
              <a:t>Ramowa Dyrektywa Wodna</a:t>
            </a:r>
            <a:r>
              <a:rPr lang="pl-PL" sz="1200" dirty="0"/>
              <a:t>: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pl-PL" sz="1200" dirty="0"/>
              <a:t>"Usługi wodne" oznaczają wszystkie usługi, które gospodarstwom domowym, instytucjom publicznym lub każdej działalności gospodarczej umożliwiają:</a:t>
            </a:r>
          </a:p>
          <a:p>
            <a:pPr marL="552450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pl-PL" sz="1200" dirty="0"/>
              <a:t>pobór, piętrzenie, magazynowanie, uzdatnianie i dystrybucję wód powierzchniowych lub podziemnych,</a:t>
            </a:r>
          </a:p>
          <a:p>
            <a:pPr marL="552450" indent="-2857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pl-PL" sz="1200" dirty="0"/>
              <a:t>odbieranie i oczyszczanie ścieków, które następnie odprowadzane są do wód powierzchniowych.</a:t>
            </a:r>
          </a:p>
          <a:p>
            <a:pPr algn="just">
              <a:lnSpc>
                <a:spcPct val="150000"/>
              </a:lnSpc>
            </a:pPr>
            <a:r>
              <a:rPr lang="pl-PL" sz="1200" b="1" dirty="0"/>
              <a:t>Nowe Prawo wodne:</a:t>
            </a:r>
          </a:p>
          <a:p>
            <a:pPr algn="just">
              <a:lnSpc>
                <a:spcPct val="150000"/>
              </a:lnSpc>
            </a:pPr>
            <a:r>
              <a:rPr lang="pl-PL" sz="1200" dirty="0"/>
              <a:t>Usługi wodne polegają na zapewnieniu gospodarstwom domowym, podmiotom publicznym oraz podmiotom prowadzącym działalność gospodarczą możliwości korzystania z wód </a:t>
            </a:r>
            <a:r>
              <a:rPr lang="pl-PL" sz="1200" u="sng" dirty="0"/>
              <a:t>w zakresie wykraczającym poza zakres powszechnego korzystania z wód, zwykłego korzystania z wód oraz szczególnego korzystania z wód</a:t>
            </a:r>
            <a:r>
              <a:rPr lang="pl-PL" sz="1200" dirty="0"/>
              <a:t>, poprzez m.in.:</a:t>
            </a:r>
          </a:p>
          <a:p>
            <a:pPr marL="539750" indent="-2730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pl-PL" sz="1200" dirty="0"/>
              <a:t>pobór wód, ich uzdatnianie oraz dystrybucję, </a:t>
            </a:r>
          </a:p>
          <a:p>
            <a:pPr marL="539750" indent="-2730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pl-PL" sz="1200" dirty="0"/>
              <a:t>odbiór i oczyszczanie ścieków; wprowadzanie ścieków do wód lub do ziemi; </a:t>
            </a:r>
          </a:p>
          <a:p>
            <a:pPr marL="539750" indent="-2730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pl-PL" sz="1200" dirty="0"/>
              <a:t>wprowadzanie wód opadowych i roztopowych do wód lub do urządzeń wodnych.</a:t>
            </a:r>
          </a:p>
          <a:p>
            <a:pPr marL="228600" indent="-228600"/>
            <a:endParaRPr lang="pl-PL" sz="1200" dirty="0"/>
          </a:p>
        </p:txBody>
      </p:sp>
      <p:sp>
        <p:nvSpPr>
          <p:cNvPr id="4" name="Tytuł 2"/>
          <p:cNvSpPr txBox="1">
            <a:spLocks/>
          </p:cNvSpPr>
          <p:nvPr/>
        </p:nvSpPr>
        <p:spPr>
          <a:xfrm>
            <a:off x="467544" y="339502"/>
            <a:ext cx="8121652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>
                <a:solidFill>
                  <a:srgbClr val="006881"/>
                </a:solidFill>
              </a:rPr>
              <a:t>USŁUGI WODNE</a:t>
            </a:r>
            <a:endParaRPr lang="pl-PL" sz="2000" b="1" dirty="0">
              <a:solidFill>
                <a:srgbClr val="0068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26368" y="195486"/>
            <a:ext cx="7886700" cy="3263504"/>
          </a:xfrm>
        </p:spPr>
        <p:txBody>
          <a:bodyPr>
            <a:normAutofit/>
          </a:bodyPr>
          <a:lstStyle/>
          <a:p>
            <a:pPr marL="228594" indent="-228594"/>
            <a:r>
              <a:rPr lang="pl-PL" sz="1600" dirty="0"/>
              <a:t> </a:t>
            </a:r>
          </a:p>
          <a:p>
            <a:pPr marL="228594" indent="-228594"/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94172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03920" y="684181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rgbClr val="006881"/>
                </a:solidFill>
              </a:rPr>
              <a:t>Prawo wodne z 2001 r.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04233" y="684181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rgbClr val="006881"/>
                </a:solidFill>
              </a:rPr>
              <a:t>Prawo wodne z 2017 r.</a:t>
            </a:r>
          </a:p>
        </p:txBody>
      </p:sp>
      <p:cxnSp>
        <p:nvCxnSpPr>
          <p:cNvPr id="12" name="Łącznik prosty 11"/>
          <p:cNvCxnSpPr/>
          <p:nvPr/>
        </p:nvCxnSpPr>
        <p:spPr>
          <a:xfrm>
            <a:off x="4205669" y="555526"/>
            <a:ext cx="0" cy="3974635"/>
          </a:xfrm>
          <a:prstGeom prst="line">
            <a:avLst/>
          </a:prstGeom>
          <a:ln>
            <a:solidFill>
              <a:srgbClr val="0068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 zaokrąglony 5"/>
          <p:cNvSpPr/>
          <p:nvPr/>
        </p:nvSpPr>
        <p:spPr>
          <a:xfrm>
            <a:off x="952719" y="3627914"/>
            <a:ext cx="1728192" cy="48207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rgbClr val="006881"/>
                </a:solidFill>
              </a:rPr>
              <a:t>Powszechne korzystanie z wód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952719" y="2598041"/>
            <a:ext cx="1728192" cy="48207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rgbClr val="006881"/>
                </a:solidFill>
              </a:rPr>
              <a:t>Zwykłe</a:t>
            </a:r>
          </a:p>
          <a:p>
            <a:pPr algn="ctr"/>
            <a:r>
              <a:rPr lang="pl-PL" sz="1200" dirty="0">
                <a:solidFill>
                  <a:srgbClr val="006881"/>
                </a:solidFill>
              </a:rPr>
              <a:t> korzystanie z wód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961401" y="1568168"/>
            <a:ext cx="1728192" cy="48207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rgbClr val="006881"/>
                </a:solidFill>
              </a:rPr>
              <a:t>Szczególne</a:t>
            </a:r>
          </a:p>
          <a:p>
            <a:pPr algn="ctr"/>
            <a:r>
              <a:rPr lang="pl-PL" sz="1200" dirty="0">
                <a:solidFill>
                  <a:srgbClr val="006881"/>
                </a:solidFill>
              </a:rPr>
              <a:t> korzystanie z wód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5922704" y="3634398"/>
            <a:ext cx="1728192" cy="48207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rgbClr val="006881"/>
                </a:solidFill>
              </a:rPr>
              <a:t>Powszechne korzystanie z wód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5922704" y="2604525"/>
            <a:ext cx="1728192" cy="48207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rgbClr val="006881"/>
                </a:solidFill>
              </a:rPr>
              <a:t>Zwykłe</a:t>
            </a:r>
          </a:p>
          <a:p>
            <a:pPr algn="ctr"/>
            <a:r>
              <a:rPr lang="pl-PL" sz="1200" dirty="0">
                <a:solidFill>
                  <a:srgbClr val="006881"/>
                </a:solidFill>
              </a:rPr>
              <a:t> korzystanie z wód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4744814" y="1607511"/>
            <a:ext cx="1728192" cy="48207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rgbClr val="006881"/>
                </a:solidFill>
              </a:rPr>
              <a:t>Szczególne</a:t>
            </a:r>
          </a:p>
          <a:p>
            <a:pPr algn="ctr"/>
            <a:r>
              <a:rPr lang="pl-PL" sz="1200" dirty="0">
                <a:solidFill>
                  <a:srgbClr val="006881"/>
                </a:solidFill>
              </a:rPr>
              <a:t> korzystanie z wód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7018751" y="1607511"/>
            <a:ext cx="1728192" cy="48207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rgbClr val="006881"/>
                </a:solidFill>
              </a:rPr>
              <a:t>Zapewnianie </a:t>
            </a:r>
          </a:p>
          <a:p>
            <a:pPr algn="ctr"/>
            <a:r>
              <a:rPr lang="pl-PL" sz="1200" dirty="0">
                <a:solidFill>
                  <a:srgbClr val="006881"/>
                </a:solidFill>
              </a:rPr>
              <a:t>usług wodnych</a:t>
            </a:r>
          </a:p>
        </p:txBody>
      </p:sp>
      <p:sp>
        <p:nvSpPr>
          <p:cNvPr id="20" name="Strzałka w dół 19"/>
          <p:cNvSpPr/>
          <p:nvPr/>
        </p:nvSpPr>
        <p:spPr>
          <a:xfrm rot="10800000">
            <a:off x="1651660" y="2163479"/>
            <a:ext cx="330310" cy="300020"/>
          </a:xfrm>
          <a:prstGeom prst="downArrow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1" name="Strzałka w dół 20"/>
          <p:cNvSpPr/>
          <p:nvPr/>
        </p:nvSpPr>
        <p:spPr>
          <a:xfrm rot="10800000">
            <a:off x="1651659" y="3204006"/>
            <a:ext cx="330310" cy="300020"/>
          </a:xfrm>
          <a:prstGeom prst="downArrow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2" name="Strzałka w dół 21"/>
          <p:cNvSpPr/>
          <p:nvPr/>
        </p:nvSpPr>
        <p:spPr>
          <a:xfrm rot="10800000">
            <a:off x="7262992" y="2211285"/>
            <a:ext cx="330310" cy="300020"/>
          </a:xfrm>
          <a:prstGeom prst="downArrow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3" name="Strzałka w dół 22"/>
          <p:cNvSpPr/>
          <p:nvPr/>
        </p:nvSpPr>
        <p:spPr>
          <a:xfrm rot="10800000">
            <a:off x="5910313" y="2213476"/>
            <a:ext cx="330310" cy="300020"/>
          </a:xfrm>
          <a:prstGeom prst="downArrow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4" name="Strzałka w dół 23"/>
          <p:cNvSpPr/>
          <p:nvPr/>
        </p:nvSpPr>
        <p:spPr>
          <a:xfrm rot="10800000">
            <a:off x="6579238" y="3228802"/>
            <a:ext cx="330310" cy="300020"/>
          </a:xfrm>
          <a:prstGeom prst="downArrow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286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52240" y="1419622"/>
            <a:ext cx="8136904" cy="355439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l-PL" sz="1800" dirty="0"/>
              <a:t>Korzystanie z / zapewnianie usług wodnych wiąże się w szczególności z:</a:t>
            </a:r>
          </a:p>
          <a:p>
            <a:pPr marL="717550" indent="-457200">
              <a:lnSpc>
                <a:spcPct val="12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l-PL" sz="1800" dirty="0"/>
              <a:t>ponoszeniem opłat za usługi wodne;</a:t>
            </a:r>
          </a:p>
          <a:p>
            <a:pPr marL="717550" indent="-457200">
              <a:lnSpc>
                <a:spcPct val="12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l-PL" sz="1800" dirty="0"/>
              <a:t>koniecznością stosowania urządzeń pomiarowych</a:t>
            </a:r>
          </a:p>
          <a:p>
            <a:pPr marL="717550" indent="-457200">
              <a:lnSpc>
                <a:spcPct val="12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pl-PL" sz="1800" dirty="0"/>
              <a:t>koniecznością uzyskania zgód wodnoprawnych.</a:t>
            </a:r>
          </a:p>
          <a:p>
            <a:pPr marL="228600" indent="-228600"/>
            <a:endParaRPr lang="pl-PL" sz="1400" dirty="0"/>
          </a:p>
          <a:p>
            <a:pPr marL="228600" indent="-228600"/>
            <a:endParaRPr lang="pl-PL" sz="1400" dirty="0"/>
          </a:p>
          <a:p>
            <a:pPr marL="228600" indent="-228600"/>
            <a:r>
              <a:rPr lang="pl-PL" sz="1400" dirty="0"/>
              <a:t>   </a:t>
            </a: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67544" y="339502"/>
            <a:ext cx="8121652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>
                <a:solidFill>
                  <a:srgbClr val="006881"/>
                </a:solidFill>
              </a:rPr>
              <a:t>USŁUGI WODNE</a:t>
            </a:r>
            <a:endParaRPr lang="pl-PL" sz="2000" b="1" dirty="0">
              <a:solidFill>
                <a:srgbClr val="0068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OPŁATY ZA USŁUGI WODNE</a:t>
            </a:r>
          </a:p>
        </p:txBody>
      </p:sp>
    </p:spTree>
    <p:extLst>
      <p:ext uri="{BB962C8B-B14F-4D97-AF65-F5344CB8AC3E}">
        <p14:creationId xmlns:p14="http://schemas.microsoft.com/office/powerpoint/2010/main" val="402622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28650" y="994172"/>
            <a:ext cx="7886700" cy="3263504"/>
          </a:xfrm>
        </p:spPr>
        <p:txBody>
          <a:bodyPr>
            <a:normAutofit/>
          </a:bodyPr>
          <a:lstStyle/>
          <a:p>
            <a:pPr marL="228594" indent="-228594"/>
            <a:r>
              <a:rPr lang="pl-PL" sz="1400" dirty="0"/>
              <a:t>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043608" y="1131590"/>
            <a:ext cx="288032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/>
              <a:t>Prawo wodne z 2001 r.</a:t>
            </a:r>
          </a:p>
          <a:p>
            <a:endParaRPr lang="pl-PL" sz="1600" dirty="0"/>
          </a:p>
          <a:p>
            <a:pPr marL="171446" indent="-171446">
              <a:buClr>
                <a:srgbClr val="006881"/>
              </a:buClr>
              <a:buFont typeface="Wingdings" pitchFamily="2" charset="2"/>
              <a:buChar char="§"/>
            </a:pPr>
            <a:r>
              <a:rPr lang="pl-PL" sz="1600" dirty="0"/>
              <a:t>opłaty za korzystanie z wód uiszczane w ramach systemu opłat za korzystanie ze środowiska (ustawa Prawo ochrony środowiska),</a:t>
            </a:r>
          </a:p>
          <a:p>
            <a:pPr marL="171446" indent="-171446">
              <a:buClr>
                <a:srgbClr val="006881"/>
              </a:buClr>
              <a:buFont typeface="Wingdings" pitchFamily="2" charset="2"/>
              <a:buChar char="§"/>
            </a:pPr>
            <a:r>
              <a:rPr lang="pl-PL" sz="1600" dirty="0"/>
              <a:t>wysokość opłaty obliczana przez korzystających.</a:t>
            </a:r>
          </a:p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683224" y="1131590"/>
            <a:ext cx="28803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Prawo </a:t>
            </a:r>
            <a:r>
              <a:rPr lang="pl-PL" sz="1600" b="1" dirty="0"/>
              <a:t>wodne z 2017 r.</a:t>
            </a:r>
          </a:p>
          <a:p>
            <a:endParaRPr lang="pl-PL" sz="1600" dirty="0"/>
          </a:p>
          <a:p>
            <a:pPr marL="171446" indent="-171446">
              <a:buClr>
                <a:srgbClr val="00688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opłaty za usługi wodne regulowane w Prawie Wodnym,</a:t>
            </a:r>
          </a:p>
          <a:p>
            <a:pPr marL="171446" indent="-171446">
              <a:buClr>
                <a:srgbClr val="00688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wysokość opłaty obliczana przez Wody Polskie (częściowo na podstawie pomiarów),</a:t>
            </a:r>
          </a:p>
          <a:p>
            <a:pPr marL="171446" indent="-171446">
              <a:buClr>
                <a:srgbClr val="006881"/>
              </a:buClr>
              <a:buFont typeface="Wingdings" panose="05000000000000000000" pitchFamily="2" charset="2"/>
              <a:buChar char="§"/>
            </a:pPr>
            <a:r>
              <a:rPr lang="pl-PL" sz="1600" dirty="0"/>
              <a:t>obowiązek stosowania autoryzowanych urządzeń pomiarowych.</a:t>
            </a:r>
          </a:p>
          <a:p>
            <a:endParaRPr lang="pl-PL" sz="1600" dirty="0"/>
          </a:p>
        </p:txBody>
      </p:sp>
      <p:cxnSp>
        <p:nvCxnSpPr>
          <p:cNvPr id="12" name="Łącznik prosty 11"/>
          <p:cNvCxnSpPr/>
          <p:nvPr/>
        </p:nvCxnSpPr>
        <p:spPr>
          <a:xfrm flipH="1">
            <a:off x="4211960" y="987574"/>
            <a:ext cx="1" cy="3240360"/>
          </a:xfrm>
          <a:prstGeom prst="line">
            <a:avLst/>
          </a:prstGeom>
          <a:ln>
            <a:solidFill>
              <a:srgbClr val="0068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2"/>
          <p:cNvSpPr txBox="1">
            <a:spLocks/>
          </p:cNvSpPr>
          <p:nvPr/>
        </p:nvSpPr>
        <p:spPr>
          <a:xfrm>
            <a:off x="467544" y="339502"/>
            <a:ext cx="8147248" cy="6375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srgbClr val="006881"/>
                </a:solidFill>
              </a:rPr>
              <a:t>IMPLEMENTACJA ZASADY ODPŁATNOŚCI USŁUG WODNYCH</a:t>
            </a:r>
          </a:p>
        </p:txBody>
      </p:sp>
    </p:spTree>
    <p:extLst>
      <p:ext uri="{BB962C8B-B14F-4D97-AF65-F5344CB8AC3E}">
        <p14:creationId xmlns:p14="http://schemas.microsoft.com/office/powerpoint/2010/main" val="6980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6987</TotalTime>
  <Words>1089</Words>
  <Application>Microsoft Office PowerPoint</Application>
  <PresentationFormat>Pokaz na ekranie (16:9)</PresentationFormat>
  <Paragraphs>141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KONCEPCJA USŁUG WODNYCH</vt:lpstr>
      <vt:lpstr>Prezentacja programu PowerPoint</vt:lpstr>
      <vt:lpstr> </vt:lpstr>
      <vt:lpstr>Prezentacja programu PowerPoint</vt:lpstr>
      <vt:lpstr>OPŁATY ZA USŁUGI WODNE</vt:lpstr>
      <vt:lpstr>Prezentacja programu PowerPoint</vt:lpstr>
      <vt:lpstr> </vt:lpstr>
      <vt:lpstr> </vt:lpstr>
      <vt:lpstr> </vt:lpstr>
      <vt:lpstr>Prezentacja programu PowerPoint</vt:lpstr>
      <vt:lpstr> </vt:lpstr>
      <vt:lpstr> </vt:lpstr>
      <vt:lpstr> </vt:lpstr>
      <vt:lpstr>PRZEPISY WYKONAWCZE WYDANE NA PODSTAWIE PRAWA WODNEGO Z 2001 R.</vt:lpstr>
      <vt:lpstr> </vt:lpstr>
      <vt:lpstr> </vt:lpstr>
      <vt:lpstr> 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Karolina Heneczkowska</dc:creator>
  <cp:lastModifiedBy>Krzysztof Sikorski (WKB)</cp:lastModifiedBy>
  <cp:revision>1121</cp:revision>
  <cp:lastPrinted>2017-11-21T12:28:39Z</cp:lastPrinted>
  <dcterms:modified xsi:type="dcterms:W3CDTF">2017-11-22T05:21:30Z</dcterms:modified>
</cp:coreProperties>
</file>