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394" r:id="rId2"/>
    <p:sldId id="314" r:id="rId3"/>
    <p:sldId id="316" r:id="rId4"/>
    <p:sldId id="318" r:id="rId5"/>
    <p:sldId id="379" r:id="rId6"/>
    <p:sldId id="320" r:id="rId7"/>
    <p:sldId id="342" r:id="rId8"/>
    <p:sldId id="388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89" r:id="rId17"/>
    <p:sldId id="399" r:id="rId18"/>
    <p:sldId id="328" r:id="rId19"/>
    <p:sldId id="329" r:id="rId20"/>
    <p:sldId id="330" r:id="rId21"/>
    <p:sldId id="331" r:id="rId22"/>
    <p:sldId id="390" r:id="rId23"/>
    <p:sldId id="332" r:id="rId24"/>
    <p:sldId id="333" r:id="rId25"/>
    <p:sldId id="334" r:id="rId26"/>
    <p:sldId id="335" r:id="rId27"/>
    <p:sldId id="337" r:id="rId28"/>
    <p:sldId id="338" r:id="rId29"/>
    <p:sldId id="340" r:id="rId30"/>
    <p:sldId id="395" r:id="rId31"/>
    <p:sldId id="343" r:id="rId32"/>
    <p:sldId id="344" r:id="rId33"/>
    <p:sldId id="393" r:id="rId34"/>
    <p:sldId id="392" r:id="rId35"/>
    <p:sldId id="391" r:id="rId36"/>
    <p:sldId id="345" r:id="rId37"/>
    <p:sldId id="380" r:id="rId38"/>
    <p:sldId id="346" r:id="rId39"/>
    <p:sldId id="347" r:id="rId40"/>
    <p:sldId id="348" r:id="rId41"/>
    <p:sldId id="349" r:id="rId42"/>
    <p:sldId id="350" r:id="rId43"/>
    <p:sldId id="352" r:id="rId44"/>
    <p:sldId id="353" r:id="rId45"/>
    <p:sldId id="351" r:id="rId46"/>
    <p:sldId id="354" r:id="rId47"/>
    <p:sldId id="355" r:id="rId48"/>
    <p:sldId id="356" r:id="rId49"/>
    <p:sldId id="357" r:id="rId50"/>
    <p:sldId id="358" r:id="rId51"/>
    <p:sldId id="400" r:id="rId52"/>
    <p:sldId id="359" r:id="rId53"/>
    <p:sldId id="360" r:id="rId54"/>
    <p:sldId id="361" r:id="rId55"/>
    <p:sldId id="362" r:id="rId56"/>
    <p:sldId id="401" r:id="rId57"/>
    <p:sldId id="363" r:id="rId58"/>
    <p:sldId id="365" r:id="rId59"/>
    <p:sldId id="382" r:id="rId60"/>
    <p:sldId id="366" r:id="rId61"/>
    <p:sldId id="383" r:id="rId62"/>
    <p:sldId id="384" r:id="rId63"/>
    <p:sldId id="385" r:id="rId64"/>
    <p:sldId id="386" r:id="rId65"/>
    <p:sldId id="381" r:id="rId66"/>
    <p:sldId id="368" r:id="rId67"/>
    <p:sldId id="387" r:id="rId68"/>
    <p:sldId id="369" r:id="rId69"/>
    <p:sldId id="372" r:id="rId70"/>
    <p:sldId id="374" r:id="rId71"/>
    <p:sldId id="375" r:id="rId72"/>
    <p:sldId id="396" r:id="rId73"/>
    <p:sldId id="397" r:id="rId74"/>
    <p:sldId id="398" r:id="rId75"/>
    <p:sldId id="296" r:id="rId76"/>
  </p:sldIdLst>
  <p:sldSz cx="9144000" cy="5143500" type="screen16x9"/>
  <p:notesSz cx="67945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Kotwicki" initials="PK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1"/>
    <a:srgbClr val="6C5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660"/>
  </p:normalViewPr>
  <p:slideViewPr>
    <p:cSldViewPr>
      <p:cViewPr varScale="1">
        <p:scale>
          <a:sx n="149" d="100"/>
          <a:sy n="149" d="100"/>
        </p:scale>
        <p:origin x="426" y="114"/>
      </p:cViewPr>
      <p:guideLst>
        <p:guide orient="horz" pos="395"/>
        <p:guide pos="2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C46C2-B2FB-4B78-AD70-6CA6B1743C3B}" type="datetimeFigureOut">
              <a:rPr lang="pl-PL" smtClean="0"/>
              <a:t>2017-11-23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F6BD-2E92-40BF-A759-8C8DD02C64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022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94C26-CC02-4A71-BB73-26F8840AD687}" type="datetimeFigureOut">
              <a:rPr lang="pl-PL" smtClean="0"/>
              <a:pPr/>
              <a:t>2017-11-23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9FEF2-3D93-44EA-B431-CF6845CC0C8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840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75456" y="2193708"/>
            <a:ext cx="6400800" cy="37804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rgbClr val="00688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data</a:t>
            </a:r>
          </a:p>
        </p:txBody>
      </p:sp>
      <p:pic>
        <p:nvPicPr>
          <p:cNvPr id="7" name="Picture 3" descr="Q:\MARKETING\Inne\Marta\Szablony - ofertowe\NEW\WKB-7890.jpg"/>
          <p:cNvPicPr>
            <a:picLocks noChangeAspect="1" noChangeArrowheads="1"/>
          </p:cNvPicPr>
          <p:nvPr userDrawn="1"/>
        </p:nvPicPr>
        <p:blipFill>
          <a:blip r:embed="rId2" cstate="print"/>
          <a:srcRect t="13306" b="61932"/>
          <a:stretch>
            <a:fillRect/>
          </a:stretch>
        </p:blipFill>
        <p:spPr bwMode="auto">
          <a:xfrm>
            <a:off x="0" y="2597610"/>
            <a:ext cx="9144000" cy="2545890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135"/>
            <a:ext cx="1741244" cy="73985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_lewa niebiesk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7544" y="277986"/>
            <a:ext cx="8147248" cy="637580"/>
          </a:xfrm>
        </p:spPr>
        <p:txBody>
          <a:bodyPr lIns="0" tIns="0" rIns="0" bIns="0" anchor="t">
            <a:noAutofit/>
          </a:bodyPr>
          <a:lstStyle>
            <a:lvl1pPr algn="l">
              <a:defRPr sz="2400" b="0">
                <a:solidFill>
                  <a:srgbClr val="00688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11413" y="1005998"/>
            <a:ext cx="6193035" cy="3581976"/>
          </a:xfrm>
        </p:spPr>
        <p:txBody>
          <a:bodyPr lIns="0" t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006881"/>
              </a:buClr>
              <a:buFontTx/>
              <a:buNone/>
              <a:defRPr sz="1100">
                <a:latin typeface="Arial" pitchFamily="34" charset="0"/>
                <a:cs typeface="Arial" pitchFamily="34" charset="0"/>
              </a:defRPr>
            </a:lvl1pPr>
            <a:lvl2pPr marL="263525" indent="0">
              <a:spcBef>
                <a:spcPts val="0"/>
              </a:spcBef>
              <a:spcAft>
                <a:spcPts val="600"/>
              </a:spcAft>
              <a:buClr>
                <a:srgbClr val="006881"/>
              </a:buClr>
              <a:buFontTx/>
              <a:buNone/>
              <a:tabLst/>
              <a:defRPr sz="1100">
                <a:latin typeface="Arial" pitchFamily="34" charset="0"/>
                <a:cs typeface="Arial" pitchFamily="34" charset="0"/>
              </a:defRPr>
            </a:lvl2pPr>
            <a:lvl3pPr marL="801688" indent="-176213">
              <a:spcBef>
                <a:spcPts val="600"/>
              </a:spcBef>
              <a:buClr>
                <a:srgbClr val="006881"/>
              </a:buClr>
              <a:buFont typeface="Calibri" pitchFamily="34" charset="0"/>
              <a:buChar char="–"/>
              <a:defRPr sz="1100"/>
            </a:lvl3pPr>
            <a:lvl4pPr>
              <a:spcBef>
                <a:spcPts val="600"/>
              </a:spcBef>
              <a:buNone/>
              <a:defRPr sz="2400"/>
            </a:lvl4pPr>
            <a:lvl5pPr>
              <a:spcBef>
                <a:spcPts val="60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640202"/>
            <a:ext cx="876327" cy="372350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0" y="0"/>
            <a:ext cx="9144000" cy="18000"/>
          </a:xfrm>
          <a:prstGeom prst="rect">
            <a:avLst/>
          </a:prstGeom>
          <a:solidFill>
            <a:srgbClr val="006881"/>
          </a:solidFill>
          <a:ln>
            <a:solidFill>
              <a:srgbClr val="006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 w="3175">
                <a:solidFill>
                  <a:srgbClr val="006881"/>
                </a:solidFill>
              </a:ln>
              <a:solidFill>
                <a:srgbClr val="006881"/>
              </a:solidFill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0" y="5112568"/>
            <a:ext cx="9144000" cy="18000"/>
          </a:xfrm>
          <a:prstGeom prst="rect">
            <a:avLst/>
          </a:prstGeom>
          <a:solidFill>
            <a:srgbClr val="006881"/>
          </a:solidFill>
          <a:ln>
            <a:solidFill>
              <a:srgbClr val="006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 w="3175">
                <a:solidFill>
                  <a:srgbClr val="006881"/>
                </a:solidFill>
              </a:ln>
              <a:solidFill>
                <a:srgbClr val="006881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2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ie kolumny_lewa niebiesk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77986"/>
            <a:ext cx="8147248" cy="637580"/>
          </a:xfrm>
        </p:spPr>
        <p:txBody>
          <a:bodyPr lIns="0" tIns="0" rIns="0" bIns="0" anchor="t">
            <a:noAutofit/>
          </a:bodyPr>
          <a:lstStyle>
            <a:lvl1pPr algn="l">
              <a:defRPr sz="2400" b="0">
                <a:solidFill>
                  <a:srgbClr val="00688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11413" y="1005998"/>
            <a:ext cx="6193035" cy="3581976"/>
          </a:xfrm>
        </p:spPr>
        <p:txBody>
          <a:bodyPr lIns="0" tIns="0">
            <a:norm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rgbClr val="006881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1pPr>
            <a:lvl2pPr marL="446088" indent="-176213">
              <a:spcBef>
                <a:spcPts val="0"/>
              </a:spcBef>
              <a:spcAft>
                <a:spcPts val="600"/>
              </a:spcAft>
              <a:buClr>
                <a:srgbClr val="006881"/>
              </a:buCl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2pPr>
            <a:lvl3pPr marL="801688" indent="-176213">
              <a:spcBef>
                <a:spcPts val="600"/>
              </a:spcBef>
              <a:buClr>
                <a:srgbClr val="006881"/>
              </a:buClr>
              <a:buFont typeface="Calibri" pitchFamily="34" charset="0"/>
              <a:buChar char="–"/>
              <a:defRPr sz="1100"/>
            </a:lvl3pPr>
            <a:lvl4pPr>
              <a:spcBef>
                <a:spcPts val="600"/>
              </a:spcBef>
              <a:buNone/>
              <a:defRPr sz="2400"/>
            </a:lvl4pPr>
            <a:lvl5pPr>
              <a:spcBef>
                <a:spcPts val="60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9144000" cy="18000"/>
          </a:xfrm>
          <a:prstGeom prst="rect">
            <a:avLst/>
          </a:prstGeom>
          <a:solidFill>
            <a:srgbClr val="006881"/>
          </a:solidFill>
          <a:ln>
            <a:solidFill>
              <a:srgbClr val="006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 w="3175">
                <a:solidFill>
                  <a:srgbClr val="006881"/>
                </a:solidFill>
              </a:ln>
              <a:solidFill>
                <a:srgbClr val="006881"/>
              </a:solidFill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0" y="5112568"/>
            <a:ext cx="9144000" cy="18000"/>
          </a:xfrm>
          <a:prstGeom prst="rect">
            <a:avLst/>
          </a:prstGeom>
          <a:solidFill>
            <a:srgbClr val="006881"/>
          </a:solidFill>
          <a:ln>
            <a:solidFill>
              <a:srgbClr val="006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 w="3175">
                <a:solidFill>
                  <a:srgbClr val="006881"/>
                </a:solidFill>
              </a:ln>
              <a:solidFill>
                <a:srgbClr val="006881"/>
              </a:solidFill>
            </a:endParaRPr>
          </a:p>
        </p:txBody>
      </p:sp>
      <p:cxnSp>
        <p:nvCxnSpPr>
          <p:cNvPr id="8" name="Łącznik prosty 7"/>
          <p:cNvCxnSpPr/>
          <p:nvPr userDrawn="1"/>
        </p:nvCxnSpPr>
        <p:spPr>
          <a:xfrm flipH="1">
            <a:off x="1979713" y="987574"/>
            <a:ext cx="1" cy="3600400"/>
          </a:xfrm>
          <a:prstGeom prst="line">
            <a:avLst/>
          </a:prstGeom>
          <a:ln w="3175">
            <a:solidFill>
              <a:srgbClr val="6C5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640202"/>
            <a:ext cx="876327" cy="3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47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2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467544" y="1015582"/>
            <a:ext cx="8136904" cy="35543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006881"/>
              </a:buClr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5475" indent="-271463">
              <a:buClr>
                <a:srgbClr val="006881"/>
              </a:buClr>
              <a:buFontTx/>
              <a:buNone/>
              <a:defRPr sz="1200"/>
            </a:lvl2pPr>
            <a:lvl3pPr>
              <a:buClr>
                <a:srgbClr val="006881"/>
              </a:buClr>
              <a:buFontTx/>
              <a:buNone/>
              <a:defRPr sz="1200"/>
            </a:lvl3pPr>
            <a:lvl4pPr>
              <a:buClr>
                <a:srgbClr val="006881"/>
              </a:buClr>
              <a:buFontTx/>
              <a:buNone/>
              <a:defRPr sz="1200"/>
            </a:lvl4pPr>
            <a:lvl5pPr>
              <a:buClr>
                <a:srgbClr val="006881"/>
              </a:buClr>
              <a:buFontTx/>
              <a:buNone/>
              <a:defRPr sz="1200"/>
            </a:lvl5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77986"/>
            <a:ext cx="8147248" cy="637580"/>
          </a:xfrm>
        </p:spPr>
        <p:txBody>
          <a:bodyPr lIns="0" tIns="0" rIns="0" bIns="0" anchor="t">
            <a:noAutofit/>
          </a:bodyPr>
          <a:lstStyle>
            <a:lvl1pPr algn="l">
              <a:defRPr sz="2400" b="0">
                <a:solidFill>
                  <a:srgbClr val="00688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10" name="Prostokąt 9"/>
          <p:cNvSpPr/>
          <p:nvPr userDrawn="1"/>
        </p:nvSpPr>
        <p:spPr>
          <a:xfrm>
            <a:off x="0" y="0"/>
            <a:ext cx="9144000" cy="18000"/>
          </a:xfrm>
          <a:prstGeom prst="rect">
            <a:avLst/>
          </a:prstGeom>
          <a:solidFill>
            <a:srgbClr val="006881"/>
          </a:solidFill>
          <a:ln>
            <a:solidFill>
              <a:srgbClr val="006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5126718"/>
            <a:ext cx="9144000" cy="18000"/>
          </a:xfrm>
          <a:prstGeom prst="rect">
            <a:avLst/>
          </a:prstGeom>
          <a:solidFill>
            <a:srgbClr val="006881"/>
          </a:solidFill>
          <a:ln>
            <a:solidFill>
              <a:srgbClr val="006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640202"/>
            <a:ext cx="876327" cy="37235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2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006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467544" y="2211710"/>
            <a:ext cx="7787208" cy="637580"/>
          </a:xfrm>
        </p:spPr>
        <p:txBody>
          <a:bodyPr lIns="0" tIns="0" anchor="ctr">
            <a:noAutofit/>
          </a:bodyPr>
          <a:lstStyle>
            <a:lvl1pPr algn="l"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6C5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467544" y="2211710"/>
            <a:ext cx="7787208" cy="637580"/>
          </a:xfrm>
        </p:spPr>
        <p:txBody>
          <a:bodyPr lIns="0" tIns="0" anchor="ctr">
            <a:noAutofit/>
          </a:bodyPr>
          <a:lstStyle>
            <a:lvl1pPr algn="l"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09351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2017-11-23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2017-11-23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50" r:id="rId4"/>
    <p:sldLayoutId id="2147483651" r:id="rId5"/>
    <p:sldLayoutId id="2147483663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435509" y="915566"/>
            <a:ext cx="7772400" cy="648072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algn="l">
              <a:defRPr sz="2800">
                <a:solidFill>
                  <a:srgbClr val="006881"/>
                </a:solidFill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Sektor wodociągowo-kanalizacyjny w przededniu zmian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pl-PL" sz="400" dirty="0">
              <a:solidFill>
                <a:srgbClr val="6C563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pl-PL" sz="1400" dirty="0">
                <a:solidFill>
                  <a:srgbClr val="6C56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Maciej Szambelańczyk, radca prawny, partner </a:t>
            </a:r>
          </a:p>
          <a:p>
            <a:pPr lvl="0">
              <a:spcBef>
                <a:spcPct val="0"/>
              </a:spcBef>
              <a:defRPr/>
            </a:pPr>
            <a:r>
              <a:rPr lang="pl-PL" sz="1400" dirty="0">
                <a:solidFill>
                  <a:srgbClr val="6C56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Krzysztof Sikorski, LL.M., radca prawny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35509" y="1851670"/>
            <a:ext cx="8272981" cy="378042"/>
          </a:xfrm>
        </p:spPr>
        <p:txBody>
          <a:bodyPr/>
          <a:lstStyle/>
          <a:p>
            <a:r>
              <a:rPr lang="pl-PL" dirty="0"/>
              <a:t>Warsztaty Izby Gospodarczej „Wodociągi Polskie” i Miejskiego Przedsiębiorstwa Wodociągów i</a:t>
            </a:r>
          </a:p>
          <a:p>
            <a:r>
              <a:rPr lang="pl-PL" dirty="0"/>
              <a:t>Kanalizacji w m.st. Warszawie S.A.	</a:t>
            </a:r>
            <a:r>
              <a:rPr lang="pl-PL" sz="900" dirty="0"/>
              <a:t>		</a:t>
            </a:r>
          </a:p>
          <a:p>
            <a:r>
              <a:rPr lang="pl-PL" sz="900" dirty="0"/>
              <a:t>				</a:t>
            </a:r>
            <a:r>
              <a:rPr lang="pl-PL" dirty="0"/>
              <a:t>			22 listopada 2017 r. </a:t>
            </a:r>
          </a:p>
        </p:txBody>
      </p:sp>
    </p:spTree>
    <p:extLst>
      <p:ext uri="{BB962C8B-B14F-4D97-AF65-F5344CB8AC3E}">
        <p14:creationId xmlns:p14="http://schemas.microsoft.com/office/powerpoint/2010/main" val="4540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pl-PL" sz="1600" b="1" dirty="0"/>
          </a:p>
          <a:p>
            <a:pPr algn="just"/>
            <a:endParaRPr lang="pl-PL" sz="1600" b="1" dirty="0"/>
          </a:p>
          <a:p>
            <a:pPr algn="just"/>
            <a:r>
              <a:rPr lang="pl-PL" sz="1600" b="1" dirty="0"/>
              <a:t>Art. 27d. Nowej Ustawy ZZW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Minister właściwy do spraw gospodarki wodnej określi, w drodze rozporządzenia, właściwość miejscową dyrektorów regionalnych zarządów gospodarki wodnej Państwowego Gospodarstwa Wodnego Wody Polskie w sprawach z zakresu zbiorowego zaopatrzenia w wodę i zbiorowego odprowadzania ścieków, kierując się koniecznością zapewnienia skuteczności wykonywania zadań określonych w przepisach ustawy.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WŁAŚCIWOŚĆ ORGANU REGULACYJNEGO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361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0775" y="794555"/>
            <a:ext cx="8136904" cy="3554390"/>
          </a:xfrm>
        </p:spPr>
        <p:txBody>
          <a:bodyPr>
            <a:noAutofit/>
          </a:bodyPr>
          <a:lstStyle/>
          <a:p>
            <a:r>
              <a:rPr lang="pl-PL" sz="1600" b="1" dirty="0"/>
              <a:t>Art. 27a. Nowej Ustawy ZZW</a:t>
            </a:r>
          </a:p>
          <a:p>
            <a:r>
              <a:rPr lang="pl-PL" sz="1600" dirty="0"/>
              <a:t>3. Do zadań organu regulacyjnego należy:</a:t>
            </a:r>
          </a:p>
          <a:p>
            <a:pPr marL="452438" indent="-277813" algn="just">
              <a:buClr>
                <a:schemeClr val="tx1"/>
              </a:buClr>
              <a:buFont typeface="+mj-lt"/>
              <a:buAutoNum type="arabicParenR"/>
            </a:pPr>
            <a:r>
              <a:rPr lang="pl-PL" sz="1600" dirty="0"/>
              <a:t>opiniowanie projektu regulaminu dostarczania wody i odprowadzania ścieków;</a:t>
            </a:r>
          </a:p>
          <a:p>
            <a:pPr marL="452438" indent="-277813" algn="just">
              <a:buClrTx/>
              <a:buFont typeface="+mj-lt"/>
              <a:buAutoNum type="arabicParenR"/>
            </a:pPr>
            <a:r>
              <a:rPr lang="pl-PL" sz="1600" dirty="0"/>
              <a:t>zatwierdzanie taryf;</a:t>
            </a:r>
          </a:p>
          <a:p>
            <a:pPr marL="452438" indent="-277813" algn="just">
              <a:buClr>
                <a:schemeClr val="tx1"/>
              </a:buClr>
              <a:buFont typeface="+mj-lt"/>
              <a:buAutoNum type="arabicParenR"/>
            </a:pPr>
            <a:r>
              <a:rPr lang="pl-PL" sz="1600" dirty="0"/>
              <a:t>rozstrzyganie sporów między przedsiębiorstwami wodociągowo-kanalizacyjnymi a odbiorcami usług;</a:t>
            </a:r>
          </a:p>
          <a:p>
            <a:pPr marL="452438" indent="-277813" algn="just">
              <a:buClrTx/>
              <a:buFont typeface="+mj-lt"/>
              <a:buAutoNum type="arabicParenR"/>
            </a:pPr>
            <a:r>
              <a:rPr lang="pl-PL" sz="1600" dirty="0"/>
              <a:t>wymierzanie kar pieniężnych, o których mowa w art. 29;</a:t>
            </a:r>
          </a:p>
          <a:p>
            <a:pPr marL="452438" indent="-277813" algn="just">
              <a:buClrTx/>
              <a:buFont typeface="+mj-lt"/>
              <a:buAutoNum type="arabicParenR"/>
            </a:pPr>
            <a:r>
              <a:rPr lang="pl-PL" sz="1600" dirty="0"/>
              <a:t>zbieranie i przetwarzanie informacji dotyczących przedsiębiorstw wodociągowo-kanalizacyjnych, w szczególności obliczanie średnich cen dostaw wody i odbioru ścieków i publikowanie informacji o tych cenach;</a:t>
            </a:r>
          </a:p>
          <a:p>
            <a:pPr marL="452438" indent="-277813" algn="just">
              <a:buClr>
                <a:schemeClr val="tx1"/>
              </a:buClr>
              <a:buFont typeface="+mj-lt"/>
              <a:buAutoNum type="arabicParenR"/>
            </a:pPr>
            <a:r>
              <a:rPr lang="pl-PL" sz="1600" dirty="0"/>
              <a:t>sporządzanie i publikowanie raportów dotyczących warunków wykonywania działalności w zakresie zbiorowego zaopatrzenia w wodę i zbiorowego odprowadzania ścieków.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ZADANIA ORGANU REGULACYJNEGO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7450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87433" y="794555"/>
            <a:ext cx="8136904" cy="3554390"/>
          </a:xfrm>
        </p:spPr>
        <p:txBody>
          <a:bodyPr>
            <a:noAutofit/>
          </a:bodyPr>
          <a:lstStyle/>
          <a:p>
            <a:r>
              <a:rPr lang="pl-PL" sz="1600" b="1" dirty="0"/>
              <a:t>Art. 27b. Nowej Ustawy ZZW</a:t>
            </a:r>
          </a:p>
          <a:p>
            <a:pPr marL="271463" indent="-271463" algn="just"/>
            <a:r>
              <a:rPr lang="pl-PL" sz="1600" dirty="0"/>
              <a:t>1. W celu wykonywania zadań określonych w ustawie </a:t>
            </a:r>
            <a:r>
              <a:rPr lang="pl-PL" sz="1600" b="1" dirty="0"/>
              <a:t>organ regulacyjny może wzywać przedsiębiorstwo wodociągowo-kanalizacyjne, odbiorcę usług lub gminę</a:t>
            </a:r>
            <a:r>
              <a:rPr lang="pl-PL" sz="1600" dirty="0"/>
              <a:t>, w wyznaczonym terminie nie krótszym niż 7 dni, </a:t>
            </a:r>
            <a:r>
              <a:rPr lang="pl-PL" sz="1600" b="1" dirty="0"/>
              <a:t>do przekazania informacji</a:t>
            </a:r>
            <a:r>
              <a:rPr lang="pl-PL" sz="1600" dirty="0"/>
              <a:t> </a:t>
            </a:r>
            <a:r>
              <a:rPr lang="pl-PL" sz="1600" b="1" dirty="0"/>
              <a:t>lub dokumentów </a:t>
            </a:r>
            <a:r>
              <a:rPr lang="pl-PL" sz="1600" dirty="0"/>
              <a:t>niezbędnych do wykonywania tych zadań.</a:t>
            </a:r>
          </a:p>
          <a:p>
            <a:pPr algn="just"/>
            <a:r>
              <a:rPr lang="pl-PL" sz="1600" dirty="0"/>
              <a:t>2. Wezwanie, o którym mowa w ust. 1, zawiera:</a:t>
            </a:r>
          </a:p>
          <a:p>
            <a:pPr marL="517525" indent="-342900" algn="just">
              <a:buClrTx/>
              <a:buFont typeface="+mj-lt"/>
              <a:buAutoNum type="arabicParenR"/>
            </a:pPr>
            <a:r>
              <a:rPr lang="pl-PL" sz="1600" dirty="0"/>
              <a:t>wskazanie zakresu informacji lub dokumentów;</a:t>
            </a:r>
          </a:p>
          <a:p>
            <a:pPr marL="517525" indent="-342900" algn="just">
              <a:buClrTx/>
              <a:buFont typeface="+mj-lt"/>
              <a:buAutoNum type="arabicParenR"/>
            </a:pPr>
            <a:r>
              <a:rPr lang="pl-PL" sz="1600" dirty="0"/>
              <a:t>wskazanie celu wezwania;</a:t>
            </a:r>
          </a:p>
          <a:p>
            <a:pPr marL="517525" indent="-342900" algn="just">
              <a:buClrTx/>
              <a:buFont typeface="+mj-lt"/>
              <a:buAutoNum type="arabicParenR"/>
            </a:pPr>
            <a:r>
              <a:rPr lang="pl-PL" sz="1600" dirty="0"/>
              <a:t>wskazanie terminu przekazania informacji lub dokumentów;</a:t>
            </a:r>
          </a:p>
          <a:p>
            <a:pPr marL="517525" indent="-342900" algn="just">
              <a:buClrTx/>
              <a:buFont typeface="+mj-lt"/>
              <a:buAutoNum type="arabicParenR"/>
            </a:pPr>
            <a:r>
              <a:rPr lang="pl-PL" sz="1600" dirty="0"/>
              <a:t>pouczenie o sankcjach za nieprzekazanie informacji lub dokumentów oraz za przekazanie informacji lub dokumentów nieprawdziwych lub wprowadzających w błąd.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7986"/>
            <a:ext cx="8363272" cy="637580"/>
          </a:xfrm>
        </p:spPr>
        <p:txBody>
          <a:bodyPr/>
          <a:lstStyle/>
          <a:p>
            <a:r>
              <a:rPr lang="pl-PL" sz="2000" b="1" dirty="0"/>
              <a:t>OBOWIĄZEK INFORMACYJNY WOBEC ORGANU REGULACYJNEGO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676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3548" y="596776"/>
            <a:ext cx="8136904" cy="3554390"/>
          </a:xfrm>
        </p:spPr>
        <p:txBody>
          <a:bodyPr>
            <a:normAutofit/>
          </a:bodyPr>
          <a:lstStyle/>
          <a:p>
            <a:pPr algn="just"/>
            <a:endParaRPr lang="pl-PL" sz="1800" b="1" dirty="0"/>
          </a:p>
          <a:p>
            <a:pPr algn="just"/>
            <a:endParaRPr lang="pl-PL" sz="1800" b="1" dirty="0"/>
          </a:p>
          <a:p>
            <a:pPr algn="just"/>
            <a:r>
              <a:rPr lang="pl-PL" sz="1800" b="1" dirty="0"/>
              <a:t>Art. 29. Nowej Ustawy ZZW</a:t>
            </a:r>
          </a:p>
          <a:p>
            <a:pPr algn="just"/>
            <a:endParaRPr lang="pl-PL" sz="1800" b="1" dirty="0"/>
          </a:p>
          <a:p>
            <a:pPr marL="271463" indent="-271463" algn="just"/>
            <a:r>
              <a:rPr lang="pl-PL" sz="1800" dirty="0"/>
              <a:t>3. Karze pieniężnej podlega, kto nie przekazał informacji lub dokumentów na wezwanie organu regulacyjnego, o którym mowa w art. 27b ust. 1, lub przekazał nieprawdziwe albo wprowadzające w błąd informacje lub dokumenty.</a:t>
            </a:r>
          </a:p>
          <a:p>
            <a:pPr algn="just"/>
            <a:endParaRPr lang="pl-PL" sz="1800" dirty="0"/>
          </a:p>
          <a:p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KARY PIENIĘŻNE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700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6751" y="892318"/>
            <a:ext cx="8136904" cy="3554390"/>
          </a:xfrm>
        </p:spPr>
        <p:txBody>
          <a:bodyPr>
            <a:normAutofit/>
          </a:bodyPr>
          <a:lstStyle/>
          <a:p>
            <a:endParaRPr lang="pl-PL" sz="1800" dirty="0"/>
          </a:p>
          <a:p>
            <a:endParaRPr lang="pl-PL" sz="1800" dirty="0"/>
          </a:p>
          <a:p>
            <a:pPr algn="just"/>
            <a:r>
              <a:rPr lang="pl-PL" sz="1800" b="1" dirty="0"/>
              <a:t>Art. 27c. Nowej Ustawy ZZW</a:t>
            </a:r>
          </a:p>
          <a:p>
            <a:pPr algn="just"/>
            <a:endParaRPr lang="pl-PL" sz="1800" b="1" dirty="0"/>
          </a:p>
          <a:p>
            <a:pPr marL="271463" indent="-271463" algn="just"/>
            <a:r>
              <a:rPr lang="pl-PL" sz="1800" dirty="0"/>
              <a:t>1. Do postępowania przed organem regulacyjnym stosuje się przepisy ustawy</a:t>
            </a:r>
            <a:br>
              <a:rPr lang="pl-PL" sz="1800" dirty="0"/>
            </a:br>
            <a:r>
              <a:rPr lang="pl-PL" sz="1800" dirty="0"/>
              <a:t>z dnia 14 czerwca 1960 r. – Kodeks postępowania administracyjnego (Dz. U. z 2017 r. poz. 1257).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6751" y="378002"/>
            <a:ext cx="8147248" cy="637580"/>
          </a:xfrm>
        </p:spPr>
        <p:txBody>
          <a:bodyPr/>
          <a:lstStyle/>
          <a:p>
            <a:r>
              <a:rPr lang="pl-PL" sz="2000" b="1" dirty="0"/>
              <a:t>POSTĘPOWANIE PRZED ORGANEM REGULACYJNYM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0292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0431" y="627658"/>
            <a:ext cx="8136904" cy="3554390"/>
          </a:xfrm>
        </p:spPr>
        <p:txBody>
          <a:bodyPr>
            <a:normAutofit/>
          </a:bodyPr>
          <a:lstStyle/>
          <a:p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Art. 27c. Nowej Ustawy ZZW</a:t>
            </a:r>
          </a:p>
          <a:p>
            <a:endParaRPr lang="pl-PL" sz="1800" b="1" dirty="0"/>
          </a:p>
          <a:p>
            <a:pPr marL="271463" indent="-271463" algn="just"/>
            <a:r>
              <a:rPr lang="pl-PL" sz="1800" dirty="0"/>
              <a:t>2. Organem wyższego stopnia w sprawach decyzji wydawanych na podstawie przepisów ustawy w stosunku do organu regulacyjnego jest Prezes Państwowego Gospodarstwa Wodnego Wody Polskie, z wyłączeniem decyzji, o której mowa w art. 27e ust. 1.</a:t>
            </a:r>
          </a:p>
          <a:p>
            <a:endParaRPr lang="pl-PL" sz="1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POSTĘPOWANIE PRZED ORGANEM REGULACYJNYM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553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99542"/>
            <a:ext cx="8291264" cy="3554390"/>
          </a:xfrm>
        </p:spPr>
        <p:txBody>
          <a:bodyPr>
            <a:noAutofit/>
          </a:bodyPr>
          <a:lstStyle/>
          <a:p>
            <a:r>
              <a:rPr lang="pl-PL" sz="1600" b="1" dirty="0"/>
              <a:t>Art.  239.  Prawa wodnego</a:t>
            </a:r>
          </a:p>
          <a:p>
            <a:pPr marL="271463" indent="-271463" algn="just"/>
            <a:r>
              <a:rPr lang="pl-PL" sz="1600" dirty="0"/>
              <a:t>1.  Wody Polskie są państwową osobą prawną w rozumieniu art. 9 pkt 14 ustawy z dnia 27 sierpnia 2009 r. o finansach publicznych (Dz. U. z 2016 r. poz. 1870, z późn. zm.).</a:t>
            </a:r>
          </a:p>
          <a:p>
            <a:pPr algn="just"/>
            <a:endParaRPr lang="pl-PL" sz="1600" dirty="0"/>
          </a:p>
          <a:p>
            <a:pPr marL="271463" algn="just"/>
            <a:r>
              <a:rPr lang="pl-PL" sz="1600" dirty="0"/>
              <a:t>Czy jest to organ administracji publicznej w rozumieniu KPA?</a:t>
            </a:r>
          </a:p>
          <a:p>
            <a:pPr marL="271463" algn="just"/>
            <a:r>
              <a:rPr lang="pl-PL" sz="1600" b="1" dirty="0"/>
              <a:t>Organy administracji publicznej </a:t>
            </a:r>
            <a:r>
              <a:rPr lang="pl-PL" sz="1600" dirty="0"/>
              <a:t>– ministrowie, centralne organy administracji rządowej, wojewodowie, działające w ich lub we własnym imieniu inne terenowe organy administracji rządowej (zespolonej i niezespolonej), organy jednostek samorządu terytorialnego oraz organy i podmioty wymienione w art. 1 pkt 2 KPA.</a:t>
            </a:r>
          </a:p>
          <a:p>
            <a:endParaRPr lang="pl-PL" sz="900" dirty="0"/>
          </a:p>
          <a:p>
            <a:r>
              <a:rPr lang="pl-PL" sz="1600" dirty="0"/>
              <a:t>Art. 1 pkt 2 KPA</a:t>
            </a:r>
          </a:p>
          <a:p>
            <a:pPr algn="just"/>
            <a:r>
              <a:rPr lang="pl-PL" sz="1600" dirty="0"/>
              <a:t>Inne organy państwowe oraz </a:t>
            </a:r>
            <a:r>
              <a:rPr lang="pl-PL" sz="1600" b="1" dirty="0"/>
              <a:t>inne podmioty, gdy są one powołane z mocy prawa </a:t>
            </a:r>
            <a:r>
              <a:rPr lang="pl-PL" sz="1600" dirty="0"/>
              <a:t>lub na podstawie porozumień </a:t>
            </a:r>
            <a:r>
              <a:rPr lang="pl-PL" sz="1600" b="1" dirty="0"/>
              <a:t>do załatwiania spraw określonych w pkt 1 </a:t>
            </a:r>
            <a:r>
              <a:rPr lang="pl-PL" sz="1600" dirty="0"/>
              <a:t>(tj. </a:t>
            </a:r>
            <a:r>
              <a:rPr lang="pl-PL" sz="1600" b="1" dirty="0"/>
              <a:t>spraw indywidualnych rozstrzyganych w drodze decyzji administracyjnych</a:t>
            </a:r>
            <a:r>
              <a:rPr lang="pl-PL" sz="1600" dirty="0"/>
              <a:t> albo załatwianych milcząco).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ODWOŁANIE OD DECYZJI DO NSA / WSA?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054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99542"/>
            <a:ext cx="8291264" cy="3554390"/>
          </a:xfrm>
        </p:spPr>
        <p:txBody>
          <a:bodyPr>
            <a:noAutofit/>
          </a:bodyPr>
          <a:lstStyle/>
          <a:p>
            <a:r>
              <a:rPr lang="pl-PL" sz="1400" dirty="0"/>
              <a:t>Art.  14.  </a:t>
            </a:r>
            <a:r>
              <a:rPr lang="pl-PL" sz="1400" dirty="0" smtClean="0"/>
              <a:t>Prawa Wodnego</a:t>
            </a:r>
          </a:p>
          <a:p>
            <a:r>
              <a:rPr lang="pl-PL" sz="1400" dirty="0" smtClean="0"/>
              <a:t>1</a:t>
            </a:r>
            <a:r>
              <a:rPr lang="pl-PL" sz="1400" dirty="0"/>
              <a:t>.  </a:t>
            </a:r>
            <a:r>
              <a:rPr lang="pl-PL" sz="1400" b="1" dirty="0"/>
              <a:t>Organami właściwymi w sprawach gospodarowania wodami</a:t>
            </a:r>
            <a:r>
              <a:rPr lang="pl-PL" sz="1400" dirty="0"/>
              <a:t> są</a:t>
            </a:r>
            <a:r>
              <a:rPr lang="pl-PL" sz="1400" dirty="0" smtClean="0"/>
              <a:t>:</a:t>
            </a:r>
          </a:p>
          <a:p>
            <a:pPr lvl="1"/>
            <a:r>
              <a:rPr lang="pl-PL" sz="1400" dirty="0" smtClean="0"/>
              <a:t>1</a:t>
            </a:r>
            <a:r>
              <a:rPr lang="pl-PL" sz="1400" dirty="0"/>
              <a:t>) minister właściwy do spraw gospodarki wodnej;</a:t>
            </a:r>
          </a:p>
          <a:p>
            <a:pPr lvl="1"/>
            <a:r>
              <a:rPr lang="pl-PL" sz="1400" dirty="0"/>
              <a:t>2) minister właściwy do spraw żeglugi śródlądowej;</a:t>
            </a:r>
          </a:p>
          <a:p>
            <a:pPr lvl="1"/>
            <a:r>
              <a:rPr lang="pl-PL" sz="1400" b="1" dirty="0"/>
              <a:t>3) Prezes Wód Polskich;</a:t>
            </a:r>
          </a:p>
          <a:p>
            <a:pPr lvl="1"/>
            <a:r>
              <a:rPr lang="pl-PL" sz="1400" b="1" dirty="0"/>
              <a:t>4) dyrektor regionalnego zarządu gospodarki wodnej Wód Polskich;</a:t>
            </a:r>
          </a:p>
          <a:p>
            <a:pPr lvl="1"/>
            <a:r>
              <a:rPr lang="pl-PL" sz="1400" dirty="0"/>
              <a:t>5) dyrektor zarządu zlewni Wód Polskich;</a:t>
            </a:r>
          </a:p>
          <a:p>
            <a:pPr lvl="1"/>
            <a:r>
              <a:rPr lang="pl-PL" sz="1400" dirty="0"/>
              <a:t>6) kierownik nadzoru wodnego Wód Polskich;</a:t>
            </a:r>
          </a:p>
          <a:p>
            <a:pPr lvl="1"/>
            <a:r>
              <a:rPr lang="pl-PL" sz="1400" dirty="0"/>
              <a:t>7) dyrektor urzędu morskiego;</a:t>
            </a:r>
          </a:p>
          <a:p>
            <a:pPr lvl="1"/>
            <a:r>
              <a:rPr lang="pl-PL" sz="1400" dirty="0"/>
              <a:t>8) wojewoda;</a:t>
            </a:r>
          </a:p>
          <a:p>
            <a:pPr lvl="1"/>
            <a:r>
              <a:rPr lang="pl-PL" sz="1400" dirty="0"/>
              <a:t>9) starosta;</a:t>
            </a:r>
          </a:p>
          <a:p>
            <a:pPr lvl="1"/>
            <a:r>
              <a:rPr lang="pl-PL" sz="1400" dirty="0"/>
              <a:t>10) wójt, burmistrz lub prezydent miasta.</a:t>
            </a:r>
          </a:p>
          <a:p>
            <a:r>
              <a:rPr lang="pl-PL" sz="1400" dirty="0"/>
              <a:t>2.  Do postępowania przed organami, o których mowa w ust. 1 pkt 3-6, stosuje się przepisy ustawy z dnia 14 czerwca 1960 r. - Kodeks postępowania administracyjnego (Dz. U. z 2017 r. poz. 1257).</a:t>
            </a:r>
          </a:p>
          <a:p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 smtClean="0"/>
              <a:t>ORGAN REGULACYJNY W PRAWIE WODNYM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212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Art.  52.  Prawa o postępowaniu przed sądami administracyjnymi</a:t>
            </a:r>
          </a:p>
          <a:p>
            <a:pPr algn="just"/>
            <a:r>
              <a:rPr lang="pl-PL" sz="1800" dirty="0"/>
              <a:t>§  1.  Skargę można wnieść po wyczerpaniu środków zaskarżenia, jeżeli służyły one skarżącemu w postępowaniu przed organem właściwym w sprawie, chyba że skargę wnosi prokurator, Rzecznik Praw Obywatelskich lub Rzecznik Praw Dziecka.</a:t>
            </a:r>
          </a:p>
          <a:p>
            <a:pPr algn="just"/>
            <a:r>
              <a:rPr lang="pl-PL" sz="1800" dirty="0"/>
              <a:t>§  2.  Przez wyczerpanie środków zaskarżenia należy rozumieć sytuację, w której stronie nie przysługuje żaden środek zaskarżenia, taki jak zażalenie, odwołanie lub ponaglenie, przewidziany w ustawie.</a:t>
            </a:r>
          </a:p>
          <a:p>
            <a:pPr algn="just"/>
            <a:r>
              <a:rPr lang="pl-PL" sz="1800" b="1" dirty="0"/>
              <a:t>§  3.  Jeżeli stronie przysługuje prawo do zwrócenia się do organu, który wydał decyzję z wnioskiem o ponowne rozpatrzenie sprawy, strona może wnieść skargę na tę decyzję bez skorzystania z tego prawa.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KONIECZNOŚĆ WYCZERPANIA DROGI ODWOŁAWCZEJ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2289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2372" y="596776"/>
            <a:ext cx="8136904" cy="3554390"/>
          </a:xfrm>
        </p:spPr>
        <p:txBody>
          <a:bodyPr>
            <a:normAutofit/>
          </a:bodyPr>
          <a:lstStyle/>
          <a:p>
            <a:endParaRPr lang="pl-PL" sz="1400" b="1" dirty="0"/>
          </a:p>
          <a:p>
            <a:pPr algn="just"/>
            <a:endParaRPr lang="pl-PL" sz="1600" b="1" dirty="0"/>
          </a:p>
          <a:p>
            <a:pPr algn="just"/>
            <a:r>
              <a:rPr lang="pl-PL" sz="1600" b="1" dirty="0"/>
              <a:t>Art. 27e. Nowej Ustawy ZZW</a:t>
            </a:r>
          </a:p>
          <a:p>
            <a:pPr algn="just"/>
            <a:endParaRPr lang="pl-PL" sz="1600" b="1" dirty="0"/>
          </a:p>
          <a:p>
            <a:pPr marL="271463" indent="-271463" algn="just"/>
            <a:r>
              <a:rPr lang="pl-PL" sz="1600" dirty="0"/>
              <a:t>1. 	W sprawach spornych dotyczących:</a:t>
            </a:r>
          </a:p>
          <a:p>
            <a:pPr marL="534988" indent="-263525" algn="just"/>
            <a:r>
              <a:rPr lang="pl-PL" sz="1600" dirty="0"/>
              <a:t>1) odmowy zawarcia umowy o zaopatrzenie w wodę lub odprowadzanie ścieków przez przedsiębiorstwo wodociągowo-kanalizacyjne,</a:t>
            </a:r>
          </a:p>
          <a:p>
            <a:pPr marL="534988" indent="-263525" algn="just"/>
            <a:r>
              <a:rPr lang="pl-PL" sz="1600" dirty="0"/>
              <a:t>2) odcięcia dostawy wody lub zamknięcia przyłącza kanalizacyjnego, lub odmowy przyłączenia do sieci nieruchomości osobie ubiegającej się o przyłączenie nieruchomości do sieci</a:t>
            </a:r>
          </a:p>
          <a:p>
            <a:pPr algn="just"/>
            <a:r>
              <a:rPr lang="pl-PL" sz="1600" dirty="0"/>
              <a:t>– na wniosek strony rozstrzyga organ regulacyjny w drodze decyzji.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ROZSTRZYGANIE SPORÓW Z ODBIORCAMI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8355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635646"/>
            <a:ext cx="7787208" cy="1501676"/>
          </a:xfrm>
        </p:spPr>
        <p:txBody>
          <a:bodyPr/>
          <a:lstStyle/>
          <a:p>
            <a:pPr algn="ctr"/>
            <a:r>
              <a:rPr lang="pl-PL" dirty="0"/>
              <a:t>ORGAN REGULACYJNY W ŚWIETLE NOWELIZACJI USTAWY O ZBIOROWYM ZAOPATRZENIU W WODĘ I ZBIOROWYM ODPROWADZANIU ŚCIEKÓW</a:t>
            </a:r>
          </a:p>
        </p:txBody>
      </p:sp>
    </p:spTree>
    <p:extLst>
      <p:ext uri="{BB962C8B-B14F-4D97-AF65-F5344CB8AC3E}">
        <p14:creationId xmlns:p14="http://schemas.microsoft.com/office/powerpoint/2010/main" val="30696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2372" y="699542"/>
            <a:ext cx="8136904" cy="3554390"/>
          </a:xfrm>
        </p:spPr>
        <p:txBody>
          <a:bodyPr/>
          <a:lstStyle/>
          <a:p>
            <a:endParaRPr lang="pl-PL" sz="1400" dirty="0"/>
          </a:p>
          <a:p>
            <a:endParaRPr lang="pl-PL" sz="1400" dirty="0"/>
          </a:p>
          <a:p>
            <a:pPr algn="just"/>
            <a:r>
              <a:rPr lang="pl-PL" sz="1600" b="1" dirty="0"/>
              <a:t>Art. 27e. Nowej Ustawy ZZW (cd.)</a:t>
            </a:r>
          </a:p>
          <a:p>
            <a:pPr algn="just"/>
            <a:endParaRPr lang="pl-PL" sz="1600" dirty="0"/>
          </a:p>
          <a:p>
            <a:pPr marL="271463" indent="-271463" algn="just"/>
            <a:r>
              <a:rPr lang="pl-PL" sz="1600" dirty="0"/>
              <a:t>2. Rozstrzygnięcie organu regulacyjnego, o którym mowa w ust. 1, może polegać na nakazaniu przedsiębiorstwu wodociągowo-kanalizacyjnemu:</a:t>
            </a:r>
          </a:p>
          <a:p>
            <a:pPr marL="625475" indent="-354013" algn="just"/>
            <a:r>
              <a:rPr lang="pl-PL" sz="1600" dirty="0"/>
              <a:t>1) 	zawarcia umowy o zaopatrzenie w wodę lub odprowadzanie ścieków;</a:t>
            </a:r>
          </a:p>
          <a:p>
            <a:pPr marL="625475" indent="-354013" algn="just"/>
            <a:r>
              <a:rPr lang="pl-PL" sz="1600" dirty="0"/>
              <a:t>2) 	przywrócenia dostawy wody;</a:t>
            </a:r>
          </a:p>
          <a:p>
            <a:pPr marL="625475" indent="-354013" algn="just"/>
            <a:r>
              <a:rPr lang="pl-PL" sz="1600" dirty="0"/>
              <a:t>3) 	otwarcia przyłącza kanalizacyjnego;</a:t>
            </a:r>
          </a:p>
          <a:p>
            <a:pPr marL="625475" indent="-354013" algn="just"/>
            <a:r>
              <a:rPr lang="pl-PL" sz="1600" dirty="0"/>
              <a:t>4) 	przyłączenia do sieci.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ROZSTRZYGANIE SPORÓW Z ODBIORCAMI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395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2372" y="483518"/>
            <a:ext cx="8136904" cy="3554390"/>
          </a:xfrm>
        </p:spPr>
        <p:txBody>
          <a:bodyPr/>
          <a:lstStyle/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r>
              <a:rPr lang="pl-PL" sz="1600" b="1" dirty="0"/>
              <a:t>Art. 27e. Nowej Ustawy ZZW (cd.)</a:t>
            </a:r>
          </a:p>
          <a:p>
            <a:endParaRPr lang="pl-PL" sz="1600" dirty="0"/>
          </a:p>
          <a:p>
            <a:pPr marL="360363" indent="-360363" algn="just"/>
            <a:r>
              <a:rPr lang="pl-PL" sz="1600" dirty="0"/>
              <a:t>3. 	Na wniosek jednej ze stron organ regulacyjny może określić, w drodze postanowienia, na które służy zażalenie, warunki zaopatrzenia w wodę lub odprowadzania ścieków, lub przyłączenia do sieci do czasu ostatecznego rozstrzygnięcia sporu.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ROZSTRZYGANIE SPORÓW Z ODBIORCAMI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3300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015582"/>
            <a:ext cx="8363272" cy="3716408"/>
          </a:xfrm>
        </p:spPr>
        <p:txBody>
          <a:bodyPr>
            <a:normAutofit/>
          </a:bodyPr>
          <a:lstStyle/>
          <a:p>
            <a:r>
              <a:rPr lang="pl-PL" sz="1500" b="1" dirty="0"/>
              <a:t>Art.  8.  Prawa energetycznego </a:t>
            </a:r>
          </a:p>
          <a:p>
            <a:pPr marL="271463" indent="-271463" algn="just"/>
            <a:r>
              <a:rPr lang="pl-PL" sz="1500" dirty="0"/>
              <a:t>1.  W sprawach spornych dotyczących odmowy zawarcia umowy o przyłączenie do sieci, w tym dotyczących zwiększenia mocy przyłączeniowej, umowy sprzedaży, umowy o świadczenie usług przesyłania lub dystrybucji paliw lub energii, umowy o świadczenie usług transportu gazu ziemnego, umowy o świadczenie usługi magazynowania paliw gazowych, umowy, o której mowa w art. 4c ust. 3, umowy o świadczenie usługi skraplania gazu ziemnego oraz umowy kompleksowej, oraz w przypadku nieuzasadnionego wstrzymania dostarczania paliw gazowych lub energii, odmowy przyłączenia w pierwszej kolejności instalacji odnawialnego źródła energii, a także odmowy przyłączenia </a:t>
            </a:r>
            <a:r>
              <a:rPr lang="pl-PL" sz="1500" dirty="0" err="1"/>
              <a:t>mikroinstalacji</a:t>
            </a:r>
            <a:r>
              <a:rPr lang="pl-PL" sz="1500" dirty="0"/>
              <a:t>, nieprzyłączenia </a:t>
            </a:r>
            <a:r>
              <a:rPr lang="pl-PL" sz="1500" dirty="0" err="1"/>
              <a:t>mikroinstalacji</a:t>
            </a:r>
            <a:r>
              <a:rPr lang="pl-PL" sz="1500" dirty="0"/>
              <a:t> pomimo upływu terminu, o którym mowa w art. 7 ust. 8d</a:t>
            </a:r>
            <a:r>
              <a:rPr lang="pl-PL" sz="1500" baseline="30000" dirty="0"/>
              <a:t>7</a:t>
            </a:r>
            <a:r>
              <a:rPr lang="pl-PL" sz="1500" dirty="0"/>
              <a:t> pkt 2, nieuzasadnionego ograniczenia pracy lub odłączenia od sieci </a:t>
            </a:r>
            <a:r>
              <a:rPr lang="pl-PL" sz="1500" dirty="0" err="1"/>
              <a:t>mikroinstalacji</a:t>
            </a:r>
            <a:r>
              <a:rPr lang="pl-PL" sz="1500" dirty="0"/>
              <a:t>, rozstrzyga Prezes Urzędu Regulacji Energetyki, na wniosek strony.</a:t>
            </a:r>
          </a:p>
          <a:p>
            <a:pPr marL="271463" indent="-271463" algn="just"/>
            <a:r>
              <a:rPr lang="pl-PL" sz="1500" dirty="0"/>
              <a:t>2.  W sprawach, o których mowa w ust. 1, Prezes Urzędu Regulacji Energetyki może wydać na wniosek jednej ze stron postanowienie, w którym określa warunki podjęcia bądź kontynuowania dostaw do czasu ostatecznego rozstrzygnięcia sporu.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91264" cy="637580"/>
          </a:xfrm>
        </p:spPr>
        <p:txBody>
          <a:bodyPr/>
          <a:lstStyle/>
          <a:p>
            <a:r>
              <a:rPr lang="pl-PL" sz="2000" b="1" dirty="0"/>
              <a:t>ROZSTRZYGANIE SPORÓW Z ODBIORCAMI – PRAWO ENERGETYCZNE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871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99542"/>
            <a:ext cx="8136904" cy="3554390"/>
          </a:xfrm>
        </p:spPr>
        <p:txBody>
          <a:bodyPr>
            <a:normAutofit/>
          </a:bodyPr>
          <a:lstStyle/>
          <a:p>
            <a:endParaRPr lang="pl-PL" sz="1600" b="1" dirty="0"/>
          </a:p>
          <a:p>
            <a:pPr algn="just"/>
            <a:r>
              <a:rPr lang="pl-PL" sz="1600" b="1" dirty="0"/>
              <a:t>Art. 27f. Nowej Ustawy ZZW</a:t>
            </a:r>
          </a:p>
          <a:p>
            <a:pPr algn="just"/>
            <a:endParaRPr lang="pl-PL" sz="800" b="1" dirty="0"/>
          </a:p>
          <a:p>
            <a:pPr marL="271463" indent="-271463" algn="just"/>
            <a:r>
              <a:rPr lang="pl-PL" sz="1600" dirty="0"/>
              <a:t>1. Od decyzji, o której mowa w art. 27e ust. 1, służy odwołanie do Sądu Okręgowego w Warszawie – sądu ochrony konkurencji i konsumentów w terminie 14 dni od dnia doręczenia decyzji.</a:t>
            </a:r>
          </a:p>
          <a:p>
            <a:pPr marL="271463" indent="-271463" algn="just"/>
            <a:r>
              <a:rPr lang="pl-PL" sz="1600" dirty="0"/>
              <a:t>2. Postępowanie w sprawie odwołania od decyzji, o której mowa w art. 27e ust. 1, toczy się na podstawie przepisów ustawy z dnia 17 listopada 1964 r. – Kodeks postępowania cywilnego (Dz. U. z 2016 r. poz. 1822, z </a:t>
            </a:r>
            <a:r>
              <a:rPr lang="pl-PL" sz="1600" dirty="0" err="1"/>
              <a:t>późn</a:t>
            </a:r>
            <a:r>
              <a:rPr lang="pl-PL" sz="1600" dirty="0"/>
              <a:t>. zm.) o postępowaniu w sprawach z zakresu regulacji rynku wodno-kanalizacyjnego.</a:t>
            </a:r>
          </a:p>
          <a:p>
            <a:pPr marL="271463" indent="-271463" algn="just"/>
            <a:r>
              <a:rPr lang="pl-PL" sz="1600" dirty="0"/>
              <a:t>3. Do postanowień, o których mowa w art. 27e ust. 3, przepisy ust. 1 i 2 stosuje się odpowiednio, z tym że zażalenie wnosi się w terminie 7 dni od dnia doręczenia postanowienia.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ODWOŁANIA OD ROZSTRZYGNIĘĆ SPORÓW Z ODBIORCAMI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0186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04519"/>
            <a:ext cx="8136904" cy="3554390"/>
          </a:xfrm>
        </p:spPr>
        <p:txBody>
          <a:bodyPr>
            <a:normAutofit/>
          </a:bodyPr>
          <a:lstStyle/>
          <a:p>
            <a:endParaRPr lang="pl-PL" sz="900" b="1" i="1" dirty="0"/>
          </a:p>
          <a:p>
            <a:pPr algn="just"/>
            <a:r>
              <a:rPr lang="pl-PL" sz="1600" b="1" dirty="0"/>
              <a:t>Art. 479</a:t>
            </a:r>
            <a:r>
              <a:rPr lang="pl-PL" sz="1600" b="1" baseline="30000" dirty="0"/>
              <a:t>79</a:t>
            </a:r>
            <a:r>
              <a:rPr lang="pl-PL" sz="1600" b="1" dirty="0"/>
              <a:t>. Kodeksu postępowania cywilnego </a:t>
            </a:r>
          </a:p>
          <a:p>
            <a:pPr algn="just"/>
            <a:endParaRPr lang="pl-PL" sz="1000" b="1" dirty="0"/>
          </a:p>
          <a:p>
            <a:pPr algn="just"/>
            <a:r>
              <a:rPr lang="pl-PL" sz="1600" dirty="0"/>
              <a:t>Sąd Okręgowy w Warszawie – sąd ochrony konkurencji i konsumentów jest właściwy w sprawach:</a:t>
            </a:r>
          </a:p>
          <a:p>
            <a:pPr marL="342900" indent="-342900" algn="just">
              <a:buClrTx/>
              <a:buFont typeface="+mj-lt"/>
              <a:buAutoNum type="arabicParenR"/>
            </a:pPr>
            <a:r>
              <a:rPr lang="pl-PL" sz="1600" dirty="0"/>
              <a:t>odwołań od decyzji, o których mowa w art. 27e ust. 1 ustawy z dnia 7 czerwca 2001 r. o zbiorowym zaopatrzeniu w wodę i zbiorowym odprowadzaniu ścieków (Dz. U. z 2017 r. poz. 328, 1566 i …), organu regulacyjnego, o którym mowa w art. 27a ust. 1 tej ustawy, zwanego w przepisach niniejszego działu „organem regulacyjnym”;</a:t>
            </a:r>
          </a:p>
          <a:p>
            <a:pPr marL="342900" indent="-342900" algn="just">
              <a:buClrTx/>
              <a:buFont typeface="+mj-lt"/>
              <a:buAutoNum type="arabicParenR"/>
            </a:pPr>
            <a:r>
              <a:rPr lang="pl-PL" sz="1600" dirty="0"/>
              <a:t>zażaleń na postanowienia organu regulacyjnego, o których mowa w art. 27e ust. 3 ustawy, o której mowa w pkt 1.</a:t>
            </a:r>
            <a:endParaRPr lang="pl-PL" sz="1600" b="1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ODWOŁANIA OD ROZSTRZYGNIĘĆ SPORÓW Z ODBIORCAMI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6266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99542"/>
            <a:ext cx="8136904" cy="3554390"/>
          </a:xfrm>
        </p:spPr>
        <p:txBody>
          <a:bodyPr/>
          <a:lstStyle/>
          <a:p>
            <a:pPr algn="just"/>
            <a:endParaRPr lang="pl-PL" sz="1600" b="1" dirty="0"/>
          </a:p>
          <a:p>
            <a:pPr algn="just"/>
            <a:endParaRPr lang="pl-PL" sz="1600" b="1" dirty="0"/>
          </a:p>
          <a:p>
            <a:pPr algn="just"/>
            <a:r>
              <a:rPr lang="pl-PL" sz="1600" b="1" dirty="0"/>
              <a:t>Art. 479</a:t>
            </a:r>
            <a:r>
              <a:rPr lang="pl-PL" sz="1600" b="1" baseline="30000" dirty="0"/>
              <a:t>80</a:t>
            </a:r>
            <a:r>
              <a:rPr lang="pl-PL" sz="1600" b="1" dirty="0"/>
              <a:t>. Kodeksu postępowania cywilnego </a:t>
            </a:r>
          </a:p>
          <a:p>
            <a:pPr algn="just"/>
            <a:endParaRPr lang="pl-PL" sz="1600" b="1" dirty="0"/>
          </a:p>
          <a:p>
            <a:pPr algn="just"/>
            <a:r>
              <a:rPr lang="pl-PL" sz="1600" dirty="0"/>
              <a:t>§ 1. Odwołanie od decyzji organu regulacyjnego wnosi się, za jego pośrednictwem, do sądu ochrony konkurencji i konsumentów w terminie 14 dni od dnia doręczenia decyzji.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§ 2. Sąd ochrony konkurencji i konsumentów odrzuca odwołanie wniesione po upływie terminu do jego wniesienia, niedopuszczalne z innych przyczyn, a także wtedy, gdy nie uzupełniono w wyznaczonym terminie braków odwołania.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46856" y="380752"/>
            <a:ext cx="8147248" cy="637580"/>
          </a:xfrm>
        </p:spPr>
        <p:txBody>
          <a:bodyPr/>
          <a:lstStyle/>
          <a:p>
            <a:r>
              <a:rPr lang="pl-PL" sz="2000" b="1" dirty="0"/>
              <a:t>ODWOŁANIA OD ROZSTRZYGNIĘĆ SPORÓW Z ODBIORCAMI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1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94555"/>
            <a:ext cx="8136904" cy="3554390"/>
          </a:xfrm>
        </p:spPr>
        <p:txBody>
          <a:bodyPr/>
          <a:lstStyle/>
          <a:p>
            <a:endParaRPr lang="pl-PL" sz="1600" b="1" dirty="0"/>
          </a:p>
          <a:p>
            <a:pPr algn="just"/>
            <a:r>
              <a:rPr lang="pl-PL" sz="1600" b="1" dirty="0"/>
              <a:t>Art. 479</a:t>
            </a:r>
            <a:r>
              <a:rPr lang="pl-PL" sz="1600" b="1" baseline="30000" dirty="0"/>
              <a:t>85</a:t>
            </a:r>
            <a:r>
              <a:rPr lang="pl-PL" sz="1600" b="1" dirty="0"/>
              <a:t>. Kodeksu postępowania cywilnego</a:t>
            </a:r>
          </a:p>
          <a:p>
            <a:pPr algn="just"/>
            <a:r>
              <a:rPr lang="pl-PL" sz="1600" dirty="0"/>
              <a:t>W razie wniesienia odwołania od decyzji organu regulacyjnego sąd ochrony konkurencji i konsumentów może na wniosek strony, która wniosła odwołanie, wstrzymać wykonanie decyzji do czasu rozstrzygnięcia sprawy. Postanowienie może być wydane na posiedzeniu niejawnym.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b="1" dirty="0"/>
              <a:t>Art. 479</a:t>
            </a:r>
            <a:r>
              <a:rPr lang="pl-PL" sz="1600" b="1" baseline="30000" dirty="0"/>
              <a:t>86</a:t>
            </a:r>
            <a:r>
              <a:rPr lang="pl-PL" sz="1600" b="1" dirty="0"/>
              <a:t>. Kodeksu postępowania cywilnego</a:t>
            </a:r>
          </a:p>
          <a:p>
            <a:pPr algn="just"/>
            <a:r>
              <a:rPr lang="pl-PL" sz="1600" dirty="0"/>
              <a:t>§ 1. Sąd ochrony konkurencji i konsumentów oddala odwołanie od decyzji organu regulacyjnego, jeżeli nie ma podstaw do jego uwzględnienia.</a:t>
            </a:r>
          </a:p>
          <a:p>
            <a:pPr algn="just"/>
            <a:r>
              <a:rPr lang="pl-PL" sz="1600" dirty="0"/>
              <a:t>§ 2. W razie uwzględnienia odwołania sąd ochrony konkurencji i konsumentów uchyla albo zmienia w całości lub w części zaskarżoną decyzję i orzeka co do istoty sprawy.</a:t>
            </a:r>
          </a:p>
          <a:p>
            <a:pPr algn="just"/>
            <a:endParaRPr lang="pl-PL" sz="16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ODWOŁANIA OD ROZSTRZYGNIĘĆ SPORÓW Z ODBIORCAMI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050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sz="1600" b="1" dirty="0"/>
          </a:p>
          <a:p>
            <a:pPr algn="just"/>
            <a:r>
              <a:rPr lang="pl-PL" sz="1600" b="1" dirty="0"/>
              <a:t>Art. 479</a:t>
            </a:r>
            <a:r>
              <a:rPr lang="pl-PL" sz="1600" b="1" baseline="30000" dirty="0"/>
              <a:t>87</a:t>
            </a:r>
            <a:r>
              <a:rPr lang="pl-PL" sz="1600" b="1" dirty="0"/>
              <a:t>. Kodeksu postępowania cywilnego</a:t>
            </a:r>
          </a:p>
          <a:p>
            <a:pPr algn="just"/>
            <a:r>
              <a:rPr lang="pl-PL" sz="1600" dirty="0"/>
              <a:t>§ 1. Zażalenie na postanowienie organu regulacyjnego wnosi się do sądu ochrony konkurencji i konsumentów w terminie 7 dni od dnia doręczenia tego postanowienia.</a:t>
            </a:r>
          </a:p>
          <a:p>
            <a:pPr algn="just"/>
            <a:r>
              <a:rPr lang="pl-PL" sz="1600" dirty="0"/>
              <a:t>§ 2. Przepisy art. 479</a:t>
            </a:r>
            <a:r>
              <a:rPr lang="pl-PL" sz="1600" baseline="30000" dirty="0"/>
              <a:t>31a </a:t>
            </a:r>
            <a:r>
              <a:rPr lang="pl-PL" sz="1600" dirty="0"/>
              <a:t>§ 4 i 5 i art. 479</a:t>
            </a:r>
            <a:r>
              <a:rPr lang="pl-PL" sz="1600" baseline="30000" dirty="0"/>
              <a:t>80</a:t>
            </a:r>
            <a:r>
              <a:rPr lang="pl-PL" sz="1600" dirty="0"/>
              <a:t>–479</a:t>
            </a:r>
            <a:r>
              <a:rPr lang="pl-PL" sz="1600" baseline="30000" dirty="0"/>
              <a:t>86</a:t>
            </a:r>
            <a:r>
              <a:rPr lang="pl-PL" sz="1600" dirty="0"/>
              <a:t> stosuje się odpowiednio do zażaleń na postanowienia organu regulacyjnego.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b="1" dirty="0"/>
              <a:t>Art. 479</a:t>
            </a:r>
            <a:r>
              <a:rPr lang="pl-PL" sz="1600" b="1" baseline="30000" dirty="0"/>
              <a:t>88</a:t>
            </a:r>
            <a:r>
              <a:rPr lang="pl-PL" sz="1600" b="1" dirty="0"/>
              <a:t>. Kodeksu postępowania cywilnego</a:t>
            </a:r>
          </a:p>
          <a:p>
            <a:pPr algn="just"/>
            <a:r>
              <a:rPr lang="pl-PL" sz="1600" dirty="0"/>
              <a:t>Skarga kasacyjna od orzeczenia sądu drugiej instancji przysługuje niezależnie od wartości przedmiotu zaskarżenia.”.</a:t>
            </a:r>
          </a:p>
          <a:p>
            <a:pPr algn="just"/>
            <a:endParaRPr lang="pl-PL" sz="16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ODWOŁANIA OD ROZSTRZYGNIĘĆ SPORÓW Z ODBIORCAMI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470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15099" y="675040"/>
            <a:ext cx="8270549" cy="3793419"/>
          </a:xfrm>
        </p:spPr>
        <p:txBody>
          <a:bodyPr>
            <a:normAutofit lnSpcReduction="10000"/>
          </a:bodyPr>
          <a:lstStyle/>
          <a:p>
            <a:endParaRPr lang="pl-PL" sz="1400" b="1" dirty="0"/>
          </a:p>
          <a:p>
            <a:r>
              <a:rPr lang="pl-PL" sz="1700" b="1" dirty="0"/>
              <a:t>Art. 29. Nowej Ustawy ZZW</a:t>
            </a:r>
          </a:p>
          <a:p>
            <a:endParaRPr lang="pl-PL" sz="800" b="1" dirty="0"/>
          </a:p>
          <a:p>
            <a:pPr algn="just">
              <a:tabLst>
                <a:tab pos="360363" algn="l"/>
              </a:tabLst>
            </a:pPr>
            <a:r>
              <a:rPr lang="pl-PL" sz="1700" dirty="0"/>
              <a:t>1. 	Karze pieniężnej podlega, kto stosuje taryfy:</a:t>
            </a:r>
          </a:p>
          <a:p>
            <a:pPr marL="806450" indent="-446088" algn="just">
              <a:buClrTx/>
              <a:buFont typeface="+mj-lt"/>
              <a:buAutoNum type="arabicParenR"/>
            </a:pPr>
            <a:r>
              <a:rPr lang="pl-PL" sz="1700" dirty="0"/>
              <a:t>nie przestrzegając obowiązku ich przedstawienia do zatwierdzenia, o którym mowa w art. 24b ust. 1;</a:t>
            </a:r>
          </a:p>
          <a:p>
            <a:pPr marL="806450" indent="-446088" algn="just">
              <a:buClrTx/>
              <a:buFont typeface="+mj-lt"/>
              <a:buAutoNum type="arabicParenR"/>
            </a:pPr>
            <a:r>
              <a:rPr lang="pl-PL" sz="1700" dirty="0"/>
              <a:t>zawyżając ceny lub stawki opłat.</a:t>
            </a:r>
          </a:p>
          <a:p>
            <a:pPr marL="360363" indent="-360363" algn="just"/>
            <a:r>
              <a:rPr lang="pl-PL" sz="1700" dirty="0"/>
              <a:t>2. 	Tej samej karze podlega, kto zawyża ceny i stawki zatwierdzone zgodnie z art. 24i ust. 1.</a:t>
            </a:r>
          </a:p>
          <a:p>
            <a:pPr marL="360363" indent="-360363" algn="just"/>
            <a:r>
              <a:rPr lang="pl-PL" sz="1700" dirty="0"/>
              <a:t>3. 	Karze pieniężnej podlega, kto nie przekazał informacji lub dokumentów na wezwanie organu regulacyjnego, o którym mowa w art. 27b ust. 1, lub przekazał nieprawdziwe albo wprowadzające w błąd informacje lub dokumenty.</a:t>
            </a:r>
          </a:p>
          <a:p>
            <a:pPr marL="360363" indent="-360363"/>
            <a:r>
              <a:rPr lang="pl-PL" sz="1700" dirty="0"/>
              <a:t>4. 	Kary pieniężne wymierza organ regulacyjny w drodze decyzji.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KARY PIENIĘŻNE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5940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627534"/>
            <a:ext cx="8136904" cy="3554390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sz="1600" b="1" dirty="0"/>
              <a:t>Art. 29. Nowej Ustawy ZZW (cd.)</a:t>
            </a:r>
          </a:p>
          <a:p>
            <a:endParaRPr lang="pl-PL" sz="500" b="1" dirty="0"/>
          </a:p>
          <a:p>
            <a:pPr marL="271463" indent="-271463" algn="just"/>
            <a:r>
              <a:rPr lang="pl-PL" sz="1600" dirty="0"/>
              <a:t>5. 	W decyzji, o której mowa w ust. 4, wskazuje się numer rachunku bankowego, na który uiszcza się karę pieniężną.</a:t>
            </a:r>
          </a:p>
          <a:p>
            <a:pPr marL="271463" indent="-271463" algn="just"/>
            <a:r>
              <a:rPr lang="pl-PL" sz="1600" dirty="0"/>
              <a:t>6. 	Wysokość kary pieniężnej, o której mowa w:</a:t>
            </a:r>
          </a:p>
          <a:p>
            <a:pPr marL="625475" indent="-354013" algn="just">
              <a:buClrTx/>
              <a:buFont typeface="+mj-lt"/>
              <a:buAutoNum type="arabicParenR"/>
            </a:pPr>
            <a:r>
              <a:rPr lang="pl-PL" sz="1600" dirty="0"/>
              <a:t>ust. 1 i 2 – nie może przekroczyć 15% przychodu przedsiębiorstwa wodociągowo-kanalizacyjnego osiągniętego w poprzednim roku podatkowym;</a:t>
            </a:r>
          </a:p>
          <a:p>
            <a:pPr marL="625475" indent="-354013" algn="just">
              <a:buClrTx/>
              <a:buFont typeface="+mj-lt"/>
              <a:buAutoNum type="arabicParenR"/>
            </a:pPr>
            <a:r>
              <a:rPr lang="pl-PL" sz="1600" dirty="0"/>
              <a:t>ust. 3 – nie może przekroczyć 100 000 zł.</a:t>
            </a:r>
          </a:p>
          <a:p>
            <a:pPr marL="271463" indent="-271463" algn="just"/>
            <a:r>
              <a:rPr lang="pl-PL" sz="1600" dirty="0"/>
              <a:t>7. 	Kara pieniężna, o której mowa w ust. 1 i 2, jest płatna z dochodu po opodatkowaniu lub z innej formy nadwyżki przychodu nad wydatkami zmniejszonej o podatki.</a:t>
            </a:r>
          </a:p>
          <a:p>
            <a:endParaRPr lang="pl-PL" sz="16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KARY PIENIĘŻNE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528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898503"/>
            <a:ext cx="8136904" cy="3572392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600" b="1" dirty="0"/>
              <a:t>Niezależność organu regulacyjnego – </a:t>
            </a:r>
            <a:r>
              <a:rPr lang="pl-PL" sz="1600" dirty="0"/>
              <a:t>fragmenty uzasadnienia</a:t>
            </a:r>
          </a:p>
          <a:p>
            <a:pPr algn="just"/>
            <a:endParaRPr lang="pl-PL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/>
              <a:t>Regulacje projektu ustawy zmierzać będą do prawnego zabezpieczenia interesu odbiorców usług przez ustanowienie </a:t>
            </a:r>
            <a:r>
              <a:rPr lang="pl-PL" sz="1600" b="1" dirty="0"/>
              <a:t>niezależnego i specjalistycznego  organu  regulacyjnego</a:t>
            </a:r>
            <a:r>
              <a:rPr lang="pl-PL" sz="1600" dirty="0"/>
              <a:t>,  który  sprawować  będzie  dodatkowy  nadzór  nad realizacją  zadań  z  zakresu  zbiorowego  zaopatrzenia  w  wodę  i  zbiorowego  odprowadzania ścieków.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b="1" dirty="0"/>
              <a:t>Model  zatwierdzania  taryf  </a:t>
            </a:r>
            <a:r>
              <a:rPr lang="pl-PL" sz="1600" dirty="0"/>
              <a:t>[…] </a:t>
            </a:r>
            <a:r>
              <a:rPr lang="pl-PL" sz="1600" b="1" dirty="0"/>
              <a:t>powiela  rozwiązania  zawarte   w   Prawie   energetycznym </a:t>
            </a:r>
            <a:r>
              <a:rPr lang="pl-PL" sz="1600" dirty="0"/>
              <a:t>w odniesieniu  do  rynku  dostarczania  energii  cieplnej.  Zgodnie  </a:t>
            </a:r>
            <a:br>
              <a:rPr lang="pl-PL" sz="1600" dirty="0"/>
            </a:br>
            <a:r>
              <a:rPr lang="pl-PL" sz="1600" dirty="0"/>
              <a:t>z art.  7  pkt  3  do zadań własnych gminy należą w szczególności sprawy zaopatrzenia w energię cieplną. Zadania te realizowane są przez  gminę  poprzez  zapewnienie  odpowiedniej  infrastruktury,  odpowiednie  działania planistyczne,  itp.  Natomiast  kwestia  zatwierdzania  taryf  należy  zgodnie  z  ustawą  –  Prawo energetyczne, niezależnie od ww. działalności gminy, do Prezesa Urzędu Regulacji Energetyki.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NIEZALEŻNOŚĆ ORGANU REGULACYJNEGO </a:t>
            </a:r>
          </a:p>
        </p:txBody>
      </p:sp>
    </p:spTree>
    <p:extLst>
      <p:ext uri="{BB962C8B-B14F-4D97-AF65-F5344CB8AC3E}">
        <p14:creationId xmlns:p14="http://schemas.microsoft.com/office/powerpoint/2010/main" val="39761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6264" y="794554"/>
            <a:ext cx="8292199" cy="3721411"/>
          </a:xfrm>
        </p:spPr>
        <p:txBody>
          <a:bodyPr>
            <a:normAutofit fontScale="92500" lnSpcReduction="10000"/>
          </a:bodyPr>
          <a:lstStyle/>
          <a:p>
            <a:r>
              <a:rPr lang="pl-PL" sz="1600" b="1" dirty="0"/>
              <a:t>Art. 29. Nowej Ustawy ZZW (cd.)</a:t>
            </a:r>
          </a:p>
          <a:p>
            <a:endParaRPr lang="pl-PL" sz="100" b="1" dirty="0"/>
          </a:p>
          <a:p>
            <a:pPr marL="444500" indent="-444500" algn="just"/>
            <a:r>
              <a:rPr lang="pl-PL" sz="1600" dirty="0"/>
              <a:t>8. 	Niezależnie od kary pieniężnej nałożonej na przedsiębiorstwo wodociągowo-kanalizacyjne organ regulacyjny może nałożyć karę pieniężną na osobę sprawującą funkcję kierownika przedsiębiorstwa wodociągowo-kanalizacyjnego, z tym że wysokość tej kary pieniężnej nie może przekroczyć 300% jego miesięcznego wynagrodzenia. Przepis ust. 7 stosuje się odpowiednio.</a:t>
            </a:r>
          </a:p>
          <a:p>
            <a:pPr marL="444500" indent="-444500" algn="just"/>
            <a:r>
              <a:rPr lang="pl-PL" sz="1600" dirty="0"/>
              <a:t>9. 	Kary pieniężne uiszcza się w terminie 14 dni od dnia, w którym decyzja, o której mowa w ust. 4, stała się ostateczna.</a:t>
            </a:r>
          </a:p>
          <a:p>
            <a:pPr marL="444500" indent="-444500" algn="just"/>
            <a:r>
              <a:rPr lang="pl-PL" sz="1600" dirty="0"/>
              <a:t>10. 	Kary pieniężne nieuiszczone w terminie podlegają przymusowemu ściągnięciu w trybie określonym w przepisach ustawy z dnia 17 czerwca 1966 r. o postępowaniu egzekucyjnym w administracji (Dz. U. z 2017 r. poz. 1201 i 1475).</a:t>
            </a:r>
          </a:p>
          <a:p>
            <a:pPr marL="444500" indent="-444500" algn="just"/>
            <a:r>
              <a:rPr lang="pl-PL" sz="1600" dirty="0"/>
              <a:t>11. 	Wpływy z kar pieniężnych stanowią dochód budżetu państwa.</a:t>
            </a:r>
          </a:p>
          <a:p>
            <a:pPr marL="444500" indent="-444500" algn="just"/>
            <a:r>
              <a:rPr lang="pl-PL" sz="1600" dirty="0"/>
              <a:t>12. 	Organem wyższego stopnia w rozumieniu przepisów ustawy z dnia 14 czerwca 1960 r. – Kodeks postępowania administracyjnego w sprawach decyzji, o których mowa w ust. 4, jest Prezes Państwowego Gospodarstwa Wodnego Wody Polskie.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KARY PIENIĘŻNE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4985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 PROCES ZATWIERDZANIA TARYF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94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015582"/>
            <a:ext cx="8280920" cy="355439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200" b="1" dirty="0"/>
              <a:t>Art.  24.  Dotychczasowej Ustawy ZZW</a:t>
            </a:r>
          </a:p>
          <a:p>
            <a:pPr marL="271463" indent="-271463" algn="just"/>
            <a:r>
              <a:rPr lang="pl-PL" sz="1200" dirty="0"/>
              <a:t>1.  Taryfy podlegają zatwierdzeniu w drodze uchwały rady gminy, z wyjątkiem taryf zmienionych w związku ze zmianą stawki podatku od towarów i usług.</a:t>
            </a:r>
          </a:p>
          <a:p>
            <a:pPr marL="271463" indent="-271463" algn="just"/>
            <a:r>
              <a:rPr lang="pl-PL" sz="1200" dirty="0"/>
              <a:t>2.  Przedsiębiorstwo wodociągowo-kanalizacyjne, w terminie 70 dni przed planowanym dniem wejścia taryf w życie, przedstawia wójtowi (burmistrzowi, prezydentowi miasta) wniosek o ich zatwierdzenie.</a:t>
            </a:r>
          </a:p>
          <a:p>
            <a:pPr marL="271463" indent="-271463" algn="just"/>
            <a:r>
              <a:rPr lang="pl-PL" sz="1200" dirty="0"/>
              <a:t>3.  	Do wniosku o zatwierdzenie taryf przedsiębiorstwo wodociągowo-kanalizacyjne dołącza szczegółową kalkulację cen i stawek opłat oraz aktualny plan.</a:t>
            </a:r>
          </a:p>
          <a:p>
            <a:pPr marL="271463" indent="-271463" algn="just"/>
            <a:r>
              <a:rPr lang="pl-PL" sz="1200" dirty="0"/>
              <a:t>4.  Wójt (burmistrz, prezydent miasta) sprawdza, czy taryfy i plan zostały opracowane zgodnie z przepisami ustawy, i weryfikuje koszty, o których mowa w art. 20 ust. 4 pkt 1, pod względem celowości ich ponoszenia.</a:t>
            </a:r>
          </a:p>
          <a:p>
            <a:pPr marL="271463" indent="-271463" algn="just"/>
            <a:r>
              <a:rPr lang="pl-PL" sz="1200" dirty="0"/>
              <a:t>5.  Rada gminy podejmuje uchwałę o zatwierdzeniu taryf, w terminie 45 dni od dnia złożenia wniosku, o którym mowa w ust. 2, albo o odmowie zatwierdzenia taryf, jeżeli zostały one sporządzone niezgodnie z przepisami.</a:t>
            </a:r>
          </a:p>
          <a:p>
            <a:pPr marL="271463" indent="-271463" algn="just"/>
            <a:r>
              <a:rPr lang="pl-PL" sz="1200" dirty="0"/>
              <a:t>5a.	W razie stwierdzenia przez organ nadzoru nieważności uchwały o zatwierdzeniu taryf albo niestwierdzenia nieważności uchwały o odmowie zatwierdzenia taryf, czas obowiązywania dotychczasowych taryf przedłuża się o 90 dni od dnia doręczenia przedsiębiorstwu wodociągowo-kanalizacyjnemu rozstrzygnięcia nadzorczego. Przepis ust. 2 stosuje się odpowiednio.</a:t>
            </a:r>
          </a:p>
          <a:p>
            <a:pPr marL="271463" indent="-271463" algn="just"/>
            <a:r>
              <a:rPr lang="pl-PL" sz="1200" dirty="0"/>
              <a:t>5b. W razie stwierdzenia przez organ nadzoru nieważności uchwały o odmowie zatwierdzenia taryf, taryfy zweryfikowane przez wójta (burmistrza, prezydenta miasta) wchodzą w życie po upływie 14 dni od dnia doręczenia przedsiębiorstwu wodociągowo-kanalizacyjnemu rozstrzygnięcia nadzorczego.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54738"/>
            <a:ext cx="8363272" cy="637580"/>
          </a:xfrm>
        </p:spPr>
        <p:txBody>
          <a:bodyPr/>
          <a:lstStyle/>
          <a:p>
            <a:r>
              <a:rPr lang="pl-PL" sz="2000" b="1" dirty="0"/>
              <a:t>PROCES ZATWIERDZANIA TARYF – REGULACJA DOTYCHCZASOWA</a:t>
            </a:r>
          </a:p>
        </p:txBody>
      </p:sp>
    </p:spTree>
    <p:extLst>
      <p:ext uri="{BB962C8B-B14F-4D97-AF65-F5344CB8AC3E}">
        <p14:creationId xmlns:p14="http://schemas.microsoft.com/office/powerpoint/2010/main" val="40144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400" b="1" dirty="0"/>
              <a:t>Art.  24.  Dotychczasowej Ustawy ZZW (cd.)</a:t>
            </a:r>
          </a:p>
          <a:p>
            <a:pPr marL="271463" indent="-271463" algn="just"/>
            <a:r>
              <a:rPr lang="pl-PL" sz="1400" dirty="0"/>
              <a:t>6.  	Rada gminy może podjąć uchwałę o dopłacie dla jednej, wybranych lub wszystkich taryfowych grup odbiorców usług. Dopłatę gmina przekazuje przedsiębiorstwu wodociągowo-kanalizacyjnemu.</a:t>
            </a:r>
          </a:p>
          <a:p>
            <a:pPr marL="271463" indent="-271463" algn="just"/>
            <a:r>
              <a:rPr lang="pl-PL" sz="1400" dirty="0"/>
              <a:t>7. 	Przedsiębiorstwo wodociągowo-kanalizacyjne ogłasza zatwierdzone taryfy w miejscowej prasie lub w sposób zwyczajowo przyjęty w terminie do 7 dni od dnia podjęcia uchwały, o której mowa w ust. 1.</a:t>
            </a:r>
          </a:p>
          <a:p>
            <a:pPr marL="271463" indent="-271463" algn="just"/>
            <a:r>
              <a:rPr lang="pl-PL" sz="1400" dirty="0"/>
              <a:t>8.  Jeżeli rada gminy nie podejmie uchwały w terminie, o którym mowa w ust. 5, taryfy zweryfikowane przez wójta (burmistrza, prezydenta miasta) wchodzą w życie po upływie 70 dni od dnia złożenia wniosku o zatwierdzenie taryf.</a:t>
            </a:r>
          </a:p>
          <a:p>
            <a:pPr marL="271463" indent="-271463" algn="just"/>
            <a:r>
              <a:rPr lang="pl-PL" sz="1400" dirty="0"/>
              <a:t>9.  	Przedsiębiorstwo wodociągowo-kanalizacyjne ogłasza w miejscowej prasie lub w sposób zwyczajowo przyjęty taryfy, o których mowa w ust. 5b lub 8, w terminie co najmniej 7 dni przed dniem wejścia ich w życie.</a:t>
            </a:r>
          </a:p>
          <a:p>
            <a:pPr marL="271463" indent="-271463" algn="just"/>
            <a:r>
              <a:rPr lang="pl-PL" sz="1400" dirty="0"/>
              <a:t>9a. Na uzasadniony wniosek przedsiębiorstwa wodociągowo-kanalizacyjnego rada gminy, w drodze uchwały, przedłuża czas obowiązywania dotychczasowych taryf, lecz nie dłużej niż o 1 rok.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PROCES ZATWIERDZANIA TARYF – REGULACJA DOTYCHCZASOWA</a:t>
            </a:r>
          </a:p>
        </p:txBody>
      </p:sp>
    </p:spTree>
    <p:extLst>
      <p:ext uri="{BB962C8B-B14F-4D97-AF65-F5344CB8AC3E}">
        <p14:creationId xmlns:p14="http://schemas.microsoft.com/office/powerpoint/2010/main" val="18079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400" b="1" dirty="0"/>
              <a:t>Art.  24.  Dotychczasowej Ustawy ZZW (cd.)</a:t>
            </a:r>
          </a:p>
          <a:p>
            <a:endParaRPr lang="pl-PL" sz="400" b="1" dirty="0"/>
          </a:p>
          <a:p>
            <a:pPr marL="360363" indent="-360363" algn="just"/>
            <a:r>
              <a:rPr lang="pl-PL" sz="1400" dirty="0"/>
              <a:t>9b.  	W uzasadnieniu wniosku, o którym mowa w ust. 9a, zamieszcza się w szczególności informacje dotyczące zakresu świadczonych usług oraz warunków ekonomicznych uzasadniających przedłużenie obowiązywania dotychczasowych taryf.</a:t>
            </a:r>
          </a:p>
          <a:p>
            <a:pPr marL="360363" indent="-360363" algn="just"/>
            <a:r>
              <a:rPr lang="pl-PL" sz="1400" dirty="0"/>
              <a:t>9c.  	Do wniosku, o którym mowa w ust. 9a, nie dołącza się szczegółowej kalkulacji cen i stawek opłat oraz planu.</a:t>
            </a:r>
          </a:p>
          <a:p>
            <a:pPr marL="360363" indent="-360363" algn="just"/>
            <a:r>
              <a:rPr lang="pl-PL" sz="1400" dirty="0"/>
              <a:t>10.  	Taryfy obowiązują przez 1 rok, z zastrzeżeniem ust. 5a, 5b i 9a.</a:t>
            </a:r>
          </a:p>
          <a:p>
            <a:pPr marL="360363" indent="-360363" algn="just"/>
            <a:r>
              <a:rPr lang="pl-PL" sz="1400" dirty="0"/>
              <a:t>11.  	W przypadku zmiany stawki podatku od towarów i usług stosowanej dla usług </a:t>
            </a:r>
            <a:r>
              <a:rPr lang="pl-PL" sz="1400" i="1" dirty="0"/>
              <a:t>zbiorowego zaopatrzenia</a:t>
            </a:r>
            <a:r>
              <a:rPr lang="pl-PL" sz="1400" dirty="0"/>
              <a:t> w </a:t>
            </a:r>
            <a:r>
              <a:rPr lang="pl-PL" sz="1400" i="1" dirty="0"/>
              <a:t>wodę</a:t>
            </a:r>
            <a:r>
              <a:rPr lang="pl-PL" sz="1400" dirty="0"/>
              <a:t> lub </a:t>
            </a:r>
            <a:r>
              <a:rPr lang="pl-PL" sz="1400" i="1" dirty="0"/>
              <a:t>zbiorowego odprowadzania ścieków</a:t>
            </a:r>
            <a:r>
              <a:rPr lang="pl-PL" sz="1400" dirty="0"/>
              <a:t>, ceny i stawki opłat wskazane w taryfach mogą ulec zmianie w zakresie wynikającym ze zmiany stawki podatku.</a:t>
            </a:r>
          </a:p>
          <a:p>
            <a:pPr marL="360363" indent="-360363" algn="just"/>
            <a:r>
              <a:rPr lang="pl-PL" sz="1400" dirty="0"/>
              <a:t>12.  	W sytuacji zmiany taryf, o której mowa w ust. 11, taryfy te wchodzą w życie z dniem, w którym uległa zmianie stawka podatku od towarów i usług stosowana dla usług </a:t>
            </a:r>
            <a:r>
              <a:rPr lang="pl-PL" sz="1400" i="1" dirty="0"/>
              <a:t>zbiorowego zaopatrzenia</a:t>
            </a:r>
            <a:r>
              <a:rPr lang="pl-PL" sz="1400" dirty="0"/>
              <a:t> w </a:t>
            </a:r>
            <a:r>
              <a:rPr lang="pl-PL" sz="1400" i="1" dirty="0"/>
              <a:t>wodę</a:t>
            </a:r>
            <a:r>
              <a:rPr lang="pl-PL" sz="1400" dirty="0"/>
              <a:t> lub </a:t>
            </a:r>
            <a:r>
              <a:rPr lang="pl-PL" sz="1400" i="1" dirty="0"/>
              <a:t>zbiorowego odprowadzania ścieków</a:t>
            </a:r>
            <a:r>
              <a:rPr lang="pl-PL" sz="1400" dirty="0"/>
              <a:t>.</a:t>
            </a:r>
          </a:p>
          <a:p>
            <a:pPr marL="360363" indent="-360363" algn="just"/>
            <a:r>
              <a:rPr lang="pl-PL" sz="1400" dirty="0"/>
              <a:t>13.  	Do zmienionych taryf ust. 9 stosuje się odpowiednio.</a:t>
            </a:r>
          </a:p>
          <a:p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PROCES ZATWIERDZANIA TARYF – REGULACJA DOTYCHCZASOWA</a:t>
            </a:r>
          </a:p>
        </p:txBody>
      </p:sp>
    </p:spTree>
    <p:extLst>
      <p:ext uri="{BB962C8B-B14F-4D97-AF65-F5344CB8AC3E}">
        <p14:creationId xmlns:p14="http://schemas.microsoft.com/office/powerpoint/2010/main" val="41139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70865" y="1131590"/>
            <a:ext cx="8280920" cy="3788416"/>
          </a:xfrm>
        </p:spPr>
        <p:txBody>
          <a:bodyPr>
            <a:normAutofit/>
          </a:bodyPr>
          <a:lstStyle/>
          <a:p>
            <a:r>
              <a:rPr lang="pl-PL" sz="1400" dirty="0">
                <a:latin typeface="+mj-lt"/>
              </a:rPr>
              <a:t>Dotychczasowy proces zatwierdzania taryf: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</a:rPr>
              <a:t>wszczęcie postępowania – wniosek o zatwierdzenie taryfy składany do wójta (burmistrza, prezydenta)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</a:rPr>
              <a:t>weryfikacja taryfy przez wójta (burmistrza, prezydenta) </a:t>
            </a:r>
          </a:p>
          <a:p>
            <a:pPr marL="534988" lvl="1" indent="-263525" algn="just">
              <a:spcAft>
                <a:spcPts val="408"/>
              </a:spcAft>
              <a:buClr>
                <a:srgbClr val="6C5635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</a:rPr>
              <a:t>brak wymaganej formy, wystarczające może być de facto przedstawienie radzie gminy – por. wyrok Naczelnego Sądu Administracyjnego w Warszawie z dnia 4 sierpnia 2011 r. II OSK 1080/11 (LEX nr 1068949) </a:t>
            </a:r>
          </a:p>
          <a:p>
            <a:pPr marL="285750" indent="-285750" algn="just">
              <a:spcAft>
                <a:spcPts val="408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</a:rPr>
              <a:t>zakończenie postępowania – </a:t>
            </a:r>
          </a:p>
          <a:p>
            <a:pPr marL="534988" lvl="1" indent="-263525" algn="just">
              <a:buClr>
                <a:srgbClr val="6C5635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</a:rPr>
              <a:t>co do zasady uchwała rady gminy </a:t>
            </a:r>
          </a:p>
          <a:p>
            <a:pPr marL="806450" lvl="2" indent="-271463" algn="just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</a:rPr>
              <a:t>uchwała to akt „rozstrzygający sprawę z zakresu administracji publicznej w przedmiocie zatwierdzenia taryfy”, „rada gminy ostatecznie rozstrzyga o prawidłowości opracowanej przez przedsiębiorstwo taryfy” – por. wyrok Naczelnego Sądu Administracyjnego w Warszawie z dnia 15 stycznia 2013 r., II OSK 2306/12 (LEX nr 1335233) oraz wyrok Naczelnego Sądu Administracyjnego z dnia 5 lipca 2016 r., II GSK 1144/16 (</a:t>
            </a:r>
            <a:r>
              <a:rPr lang="pl-PL" sz="1400" dirty="0" err="1">
                <a:latin typeface="+mj-lt"/>
              </a:rPr>
              <a:t>Legalis</a:t>
            </a:r>
            <a:r>
              <a:rPr lang="pl-PL" sz="1400" dirty="0">
                <a:latin typeface="+mj-lt"/>
              </a:rPr>
              <a:t> nr 1533967)</a:t>
            </a:r>
          </a:p>
          <a:p>
            <a:pPr marL="534988" lvl="1" indent="-263525" algn="just">
              <a:buClr>
                <a:srgbClr val="6C5635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</a:rPr>
              <a:t>względnie upływ terminu na podjęcie przez radę gminy uchwały</a:t>
            </a:r>
          </a:p>
          <a:p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PROCES ZATWIERDZANIA TARYF – REGULACJA DOTYCHCZASOWA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324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861560"/>
            <a:ext cx="8219256" cy="3798422"/>
          </a:xfrm>
        </p:spPr>
        <p:txBody>
          <a:bodyPr>
            <a:normAutofit/>
          </a:bodyPr>
          <a:lstStyle/>
          <a:p>
            <a:pPr algn="just"/>
            <a:endParaRPr lang="pl-PL" sz="700" b="1" i="1" dirty="0"/>
          </a:p>
          <a:p>
            <a:pPr algn="just"/>
            <a:r>
              <a:rPr lang="pl-PL" sz="1500" b="1" dirty="0"/>
              <a:t>Art. 20 Nowej Ustawy ZZW</a:t>
            </a:r>
          </a:p>
          <a:p>
            <a:pPr algn="just"/>
            <a:endParaRPr lang="pl-PL" sz="500" b="1" dirty="0"/>
          </a:p>
          <a:p>
            <a:pPr marL="271463" indent="-271463" algn="just"/>
            <a:r>
              <a:rPr lang="pl-PL" sz="1400" dirty="0"/>
              <a:t>1. 	Przedsiębiorstwo wodociągowo-kanalizacyjne </a:t>
            </a:r>
            <a:r>
              <a:rPr lang="pl-PL" sz="1400" b="1" dirty="0"/>
              <a:t>określa taryfę na okres 3 lat.</a:t>
            </a:r>
          </a:p>
          <a:p>
            <a:pPr algn="just"/>
            <a:r>
              <a:rPr lang="pl-PL" sz="1400" dirty="0"/>
              <a:t>(…) </a:t>
            </a:r>
          </a:p>
          <a:p>
            <a:pPr algn="just"/>
            <a:endParaRPr lang="pl-PL" sz="1400" dirty="0"/>
          </a:p>
          <a:p>
            <a:pPr marL="271463" indent="-271463" algn="just"/>
            <a:r>
              <a:rPr lang="pl-PL" sz="1400" dirty="0"/>
              <a:t>4. 	Przedsiębiorstwa wodociągowo-kanalizacyjne ustalają niezbędne przychody, o których mowa w ust. 2, uwzględniając w szczególności:</a:t>
            </a:r>
          </a:p>
          <a:p>
            <a:pPr marL="534988" indent="-263525" algn="just">
              <a:buClrTx/>
              <a:buFont typeface="+mj-lt"/>
              <a:buAutoNum type="arabicParenR"/>
            </a:pPr>
            <a:r>
              <a:rPr lang="pl-PL" sz="1400" b="1" dirty="0"/>
              <a:t>koszty związane ze świadczeniem usług, poniesione w latach obrachunkowych obowiązywania poprzedniej taryfy, ustalone na podstawie ewidencji księgowej, z uwzględnieniem planowanych zmian tych kosztów w okresie obowiązywania taryfy</a:t>
            </a:r>
          </a:p>
          <a:p>
            <a:pPr marL="534988" indent="-263525" algn="just">
              <a:buClrTx/>
              <a:buFont typeface="+mj-lt"/>
              <a:buAutoNum type="arabicParenR"/>
            </a:pPr>
            <a:r>
              <a:rPr lang="pl-PL" sz="1400" dirty="0"/>
              <a:t>zmiany warunków ekonomicznych oraz wielkość usług i warunki ich świadczenia;</a:t>
            </a:r>
          </a:p>
          <a:p>
            <a:pPr marL="534988" indent="-263525" algn="just">
              <a:buClrTx/>
              <a:buFont typeface="+mj-lt"/>
              <a:buAutoNum type="arabicParenR"/>
            </a:pPr>
            <a:r>
              <a:rPr lang="pl-PL" sz="1400" dirty="0"/>
              <a:t>koszty wynikające z planowanych wydatków inwestycyjnych, na podstawie planów, o których mowa w art. 21 ust. 1.</a:t>
            </a:r>
          </a:p>
          <a:p>
            <a:pPr algn="just"/>
            <a:endParaRPr lang="pl-PL" sz="1400" dirty="0"/>
          </a:p>
          <a:p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PROCES ZATWIERDZANIA TARYF – OBOWIĄZYWANIE TARYFY ORAZ UWZGLĘDNIANE KOSZTY</a:t>
            </a:r>
          </a:p>
        </p:txBody>
      </p:sp>
    </p:spTree>
    <p:extLst>
      <p:ext uri="{BB962C8B-B14F-4D97-AF65-F5344CB8AC3E}">
        <p14:creationId xmlns:p14="http://schemas.microsoft.com/office/powerpoint/2010/main" val="41380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861560"/>
            <a:ext cx="8136904" cy="3798422"/>
          </a:xfrm>
        </p:spPr>
        <p:txBody>
          <a:bodyPr>
            <a:normAutofit/>
          </a:bodyPr>
          <a:lstStyle/>
          <a:p>
            <a:pPr algn="just"/>
            <a:endParaRPr lang="pl-PL" sz="700" b="1" i="1" dirty="0"/>
          </a:p>
          <a:p>
            <a:pPr algn="just"/>
            <a:r>
              <a:rPr lang="pl-PL" sz="1500" b="1" dirty="0"/>
              <a:t>Art. 20 Nowej Ustawy ZZW (cd.)</a:t>
            </a:r>
          </a:p>
          <a:p>
            <a:pPr algn="just"/>
            <a:endParaRPr lang="pl-PL" sz="800" b="1" dirty="0"/>
          </a:p>
          <a:p>
            <a:pPr algn="just">
              <a:tabLst>
                <a:tab pos="360363" algn="l"/>
              </a:tabLst>
            </a:pPr>
            <a:r>
              <a:rPr lang="pl-PL" sz="1400" dirty="0"/>
              <a:t>5. 	Ewidencja księgowa, o której mowa w ust. 4 pkt 1, powinna w szczególności umożliwiać:</a:t>
            </a:r>
          </a:p>
          <a:p>
            <a:pPr algn="just">
              <a:tabLst>
                <a:tab pos="360363" algn="l"/>
              </a:tabLst>
            </a:pPr>
            <a:endParaRPr lang="pl-PL" sz="400" dirty="0"/>
          </a:p>
          <a:p>
            <a:pPr marL="625475" indent="-265113" algn="just">
              <a:buClrTx/>
              <a:buFont typeface="+mj-lt"/>
              <a:buAutoNum type="arabicParenR"/>
            </a:pPr>
            <a:r>
              <a:rPr lang="pl-PL" sz="1400" dirty="0"/>
              <a:t>wydzielenie kosztów stałych i zmiennych, przychodów związanych z poszczególnymi rodzajami działalności przedsiębiorstwa wodociągowo-kanalizacyjnego, a także w odniesieniu do poszczególnych taryf;</a:t>
            </a:r>
          </a:p>
          <a:p>
            <a:pPr marL="625475" indent="-265113" algn="just">
              <a:buClrTx/>
              <a:buFont typeface="+mj-lt"/>
              <a:buAutoNum type="arabicParenR"/>
            </a:pPr>
            <a:r>
              <a:rPr lang="pl-PL" sz="1400" b="1" dirty="0"/>
              <a:t>ustalenie kosztów związanych z działalnością inwestycyjną w poprzednich 3 latach obrachunkowych, z tym że jeżeli okres prowadzenia działalności przez przedsiębiorstwo wodociągowo-kanalizacyjne w zakresie zbiorowego zaopatrzenia w wodę lub zbiorowego odprowadzania ścieków jest krótszy niż 3 lata obrachunkowe, ustalenie tych kosztów obejmuje okres liczony od dnia rozpoczęcia tej działalności;</a:t>
            </a:r>
          </a:p>
          <a:p>
            <a:pPr marL="625475" indent="-265113" algn="just">
              <a:buClrTx/>
              <a:buFont typeface="+mj-lt"/>
              <a:buAutoNum type="arabicParenR"/>
            </a:pPr>
            <a:r>
              <a:rPr lang="pl-PL" sz="1400" dirty="0"/>
              <a:t>dokonanie alokacji niezbędnych przychodów według taryfowych grup odbiorców usług.</a:t>
            </a:r>
          </a:p>
          <a:p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PROCES ZATWIERDZANIA TARYF – RODZAJ UWZGLĘDNIANYCH KOSZTÓW</a:t>
            </a:r>
          </a:p>
        </p:txBody>
      </p:sp>
    </p:spTree>
    <p:extLst>
      <p:ext uri="{BB962C8B-B14F-4D97-AF65-F5344CB8AC3E}">
        <p14:creationId xmlns:p14="http://schemas.microsoft.com/office/powerpoint/2010/main" val="30217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771550"/>
            <a:ext cx="8219256" cy="3600400"/>
          </a:xfrm>
        </p:spPr>
        <p:txBody>
          <a:bodyPr>
            <a:noAutofit/>
          </a:bodyPr>
          <a:lstStyle/>
          <a:p>
            <a:pPr algn="just"/>
            <a:endParaRPr lang="pl-PL" sz="1400" b="1" dirty="0"/>
          </a:p>
          <a:p>
            <a:pPr algn="just"/>
            <a:r>
              <a:rPr lang="pl-PL" sz="1400" b="1" dirty="0"/>
              <a:t>Art.  21. Nowej Ustawy ZZW</a:t>
            </a:r>
          </a:p>
          <a:p>
            <a:pPr algn="just"/>
            <a:endParaRPr lang="pl-PL" sz="800" b="1" dirty="0"/>
          </a:p>
          <a:p>
            <a:pPr marL="271463" indent="-271463" algn="just"/>
            <a:r>
              <a:rPr lang="pl-PL" sz="1400" dirty="0"/>
              <a:t>1. Przedsiębiorstwo wodociągowo-kanalizacyjne opracowuje wieloletni plan rozwoju i modernizacji urządzeń wodociągowych i urządzeń kanalizacyjnych będących w jego posiadaniu, zwany dalej "planem".</a:t>
            </a:r>
          </a:p>
          <a:p>
            <a:pPr marL="271463" indent="-271463" algn="just"/>
            <a:endParaRPr lang="pl-PL" sz="700" dirty="0"/>
          </a:p>
          <a:p>
            <a:pPr marL="271463" indent="-271463" algn="just"/>
            <a:r>
              <a:rPr lang="pl-PL" sz="1400" dirty="0"/>
              <a:t>2.  Plan określa w szczególności:</a:t>
            </a:r>
          </a:p>
          <a:p>
            <a:pPr marL="625475" indent="-354013" algn="just">
              <a:buClrTx/>
              <a:buFont typeface="+mj-lt"/>
              <a:buAutoNum type="arabicParenR"/>
            </a:pPr>
            <a:r>
              <a:rPr lang="pl-PL" sz="1400" dirty="0"/>
              <a:t>planowany zakres usług wodociągowo-kanalizacyjnych;</a:t>
            </a:r>
          </a:p>
          <a:p>
            <a:pPr marL="625475" indent="-354013" algn="just">
              <a:buClrTx/>
              <a:buFont typeface="+mj-lt"/>
              <a:buAutoNum type="arabicParenR"/>
            </a:pPr>
            <a:r>
              <a:rPr lang="pl-PL" sz="1400" dirty="0"/>
              <a:t>przedsięwzięcia rozwojowo-modernizacyjne w poszczególnych latach;</a:t>
            </a:r>
          </a:p>
          <a:p>
            <a:pPr marL="625475" indent="-354013" algn="just">
              <a:buClrTx/>
              <a:buFont typeface="+mj-lt"/>
              <a:buAutoNum type="arabicParenR"/>
            </a:pPr>
            <a:r>
              <a:rPr lang="pl-PL" sz="1400" dirty="0"/>
              <a:t>przedsięwzięcia racjonalizujące zużycie wody oraz wprowadzanie ścieków;</a:t>
            </a:r>
          </a:p>
          <a:p>
            <a:pPr marL="625475" indent="-354013" algn="just">
              <a:buClrTx/>
              <a:buFont typeface="+mj-lt"/>
              <a:buAutoNum type="arabicParenR"/>
            </a:pPr>
            <a:r>
              <a:rPr lang="pl-PL" sz="1400" dirty="0"/>
              <a:t>nakłady inwestycyjne w poszczególnych latach;</a:t>
            </a:r>
          </a:p>
          <a:p>
            <a:pPr marL="625475" indent="-354013" algn="just">
              <a:buClrTx/>
              <a:buFont typeface="+mj-lt"/>
              <a:buAutoNum type="arabicParenR"/>
            </a:pPr>
            <a:r>
              <a:rPr lang="pl-PL" sz="1400" dirty="0"/>
              <a:t>sposoby finansowania planowanych inwestycji.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TARYFA A WIELOLETNI PLAN ROZWOJU</a:t>
            </a:r>
          </a:p>
        </p:txBody>
      </p:sp>
    </p:spTree>
    <p:extLst>
      <p:ext uri="{BB962C8B-B14F-4D97-AF65-F5344CB8AC3E}">
        <p14:creationId xmlns:p14="http://schemas.microsoft.com/office/powerpoint/2010/main" val="9078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887016"/>
            <a:ext cx="8136904" cy="3554390"/>
          </a:xfrm>
        </p:spPr>
        <p:txBody>
          <a:bodyPr>
            <a:normAutofit/>
          </a:bodyPr>
          <a:lstStyle/>
          <a:p>
            <a:pPr algn="just"/>
            <a:r>
              <a:rPr lang="pl-PL" sz="1400" b="1" dirty="0"/>
              <a:t>Art.  21. Nowej Ustawy ZZW (cd.)</a:t>
            </a:r>
          </a:p>
          <a:p>
            <a:pPr algn="just"/>
            <a:endParaRPr lang="pl-PL" sz="800" b="1" dirty="0"/>
          </a:p>
          <a:p>
            <a:pPr marL="360363" indent="-360363" algn="just"/>
            <a:r>
              <a:rPr lang="pl-PL" sz="1400" dirty="0"/>
              <a:t>3. 	Plan powinien być zgodny z kierunkami rozwoju gminy określonymi w studium uwarunkowań i kierunków zagospodarowania przestrzennego gminy, z ustaleniami miejscowych planów zagospodarowania przestrzennego oraz ustaleniami zezwolenia wydanego temu przedsiębiorstwu na prowadzenie zbiorowego zaopatrzenia w wodę i zbiorowego odprowadzania ścieków.</a:t>
            </a:r>
          </a:p>
          <a:p>
            <a:pPr marL="360363" indent="-360363" algn="just"/>
            <a:r>
              <a:rPr lang="pl-PL" sz="1400" dirty="0"/>
              <a:t>4. 	Przedsiębiorstwo wodociągowo-kanalizacyjne przedkłada plan wójtowi (burmistrzowi, prezydentowi miasta), który sprawdza, czy spełnia on warunki określone w ust. 3.</a:t>
            </a:r>
          </a:p>
          <a:p>
            <a:pPr marL="360363" indent="-360363" algn="just"/>
            <a:r>
              <a:rPr lang="pl-PL" sz="1400" dirty="0"/>
              <a:t>5. 	Plan spełniający warunki określone w ust. 3 rada gminy uchwala w terminie 3 miesięcy od dnia przedłożenia planu wójtowi (burmistrzowi, prezydentowi miasta).</a:t>
            </a:r>
          </a:p>
          <a:p>
            <a:pPr marL="360363" indent="-360363" algn="just"/>
            <a:r>
              <a:rPr lang="pl-PL" sz="1400" dirty="0"/>
              <a:t>6. 	W przypadku niepodjęcia uchwały w terminie, o którym mowa w ust. 5, plan stanowi podstawę do określenia i jednorazowego zatwierdzenia taryf.</a:t>
            </a:r>
          </a:p>
          <a:p>
            <a:pPr marL="360363" indent="-360363" algn="just"/>
            <a:r>
              <a:rPr lang="pl-PL" sz="1400" dirty="0"/>
              <a:t>7. 	Obowiązek opracowania planu nie dotyczy przedsiębiorstw wodociągowo-kanalizacyjnych, które nie planują budowy urządzeń wodociągowych lub urządzeń kanalizacyjnych.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TARYFA A WIELOLETNI PLAN ROZWOJU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01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31590"/>
            <a:ext cx="8136904" cy="3554390"/>
          </a:xfrm>
        </p:spPr>
        <p:txBody>
          <a:bodyPr>
            <a:normAutofit/>
          </a:bodyPr>
          <a:lstStyle/>
          <a:p>
            <a:r>
              <a:rPr lang="pl-PL" sz="1800" b="1" dirty="0"/>
              <a:t>Niezależność Prezesa URE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800" dirty="0"/>
              <a:t>Niezależność </a:t>
            </a:r>
            <a:r>
              <a:rPr lang="pl-PL" sz="1800" b="1" dirty="0"/>
              <a:t>gwarantowana dyrektywami unijnymi</a:t>
            </a:r>
            <a:r>
              <a:rPr lang="pl-PL" sz="1800" dirty="0"/>
              <a:t> - krajowy organ regulacyjny powinien być prawnie odrębny i funkcjonalnie niezależny od jakiegokolwiek innego podmiotu publicznego lub prywatnego, a wszelkie jego decyzje były podejmowane niezależnie od jakichkolwiek podmiotów politycznych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800" dirty="0"/>
              <a:t>Obszary niezależności:</a:t>
            </a:r>
          </a:p>
          <a:p>
            <a:pPr marL="911225" lvl="1" indent="-285750">
              <a:buClr>
                <a:srgbClr val="6C5635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decyzyjna,</a:t>
            </a:r>
          </a:p>
          <a:p>
            <a:pPr marL="911225" lvl="1" indent="-285750">
              <a:buClr>
                <a:srgbClr val="6C5635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finansowa,</a:t>
            </a:r>
          </a:p>
          <a:p>
            <a:pPr marL="911225" lvl="1" indent="-285750">
              <a:spcAft>
                <a:spcPts val="408"/>
              </a:spcAft>
              <a:buClr>
                <a:srgbClr val="6C5635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organizacyjna.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NIEZALEŻNOŚĆ ORGANU REGULACYJNEGO A PRZEPISY PRAWA ENERGETYCZNEGO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047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015582"/>
            <a:ext cx="8208912" cy="3554390"/>
          </a:xfrm>
        </p:spPr>
        <p:txBody>
          <a:bodyPr>
            <a:normAutofit/>
          </a:bodyPr>
          <a:lstStyle/>
          <a:p>
            <a:pPr algn="just"/>
            <a:r>
              <a:rPr lang="pl-PL" sz="1400" b="1" dirty="0"/>
              <a:t>Art. 24b. Nowej Ustawy ZZW</a:t>
            </a:r>
          </a:p>
          <a:p>
            <a:pPr algn="just"/>
            <a:endParaRPr lang="pl-PL" sz="800" b="1" dirty="0"/>
          </a:p>
          <a:p>
            <a:pPr marL="360363" indent="-360363" algn="just"/>
            <a:r>
              <a:rPr lang="pl-PL" sz="1400" dirty="0"/>
              <a:t>1. 	Taryfa podlega zatwierdzeniu przez organ regulacyjny, z wyłączeniem taryfy zmienionej w związku ze zmianą stawki podatku od towarów i usług.</a:t>
            </a:r>
          </a:p>
          <a:p>
            <a:pPr marL="360363" indent="-360363" algn="just"/>
            <a:r>
              <a:rPr lang="pl-PL" sz="1400" dirty="0"/>
              <a:t>2. 	Przedsiębiorstwo wodociągowo-kanalizacyjne przekazuje organowi regulacyjnemu wniosek o zatwierdzenie taryfy </a:t>
            </a:r>
            <a:r>
              <a:rPr lang="pl-PL" sz="1400" b="1" dirty="0"/>
              <a:t>w terminie 120 dni </a:t>
            </a:r>
            <a:r>
              <a:rPr lang="pl-PL" sz="1400" dirty="0"/>
              <a:t>przed dniem upływu okresu obowiązywania dotychczasowej taryfy.</a:t>
            </a:r>
          </a:p>
          <a:p>
            <a:pPr marL="360363" indent="-360363" algn="just"/>
            <a:r>
              <a:rPr lang="pl-PL" sz="1400" dirty="0"/>
              <a:t>3. 	Wniosek, o którym mowa w ust. 2, zawiera określenie przedsiębiorstwa wodociągowo-kanalizacyjnego, gminy, na terenie której działa to przedsiębiorstwo, gminy, na terenie której ma obowiązywać taryfa, oraz okresu obowiązywania taryfy.</a:t>
            </a:r>
          </a:p>
          <a:p>
            <a:pPr marL="360363" indent="-360363" algn="just"/>
            <a:r>
              <a:rPr lang="pl-PL" sz="1400" dirty="0"/>
              <a:t>4. 	Do wniosku, o którym mowa w ust. 2, dołącza się:</a:t>
            </a:r>
          </a:p>
          <a:p>
            <a:pPr marL="715963" indent="-355600" algn="just">
              <a:buClrTx/>
              <a:buFont typeface="+mj-lt"/>
              <a:buAutoNum type="arabicParenR"/>
            </a:pPr>
            <a:r>
              <a:rPr lang="pl-PL" sz="1400" dirty="0"/>
              <a:t>projekt taryfy;</a:t>
            </a:r>
          </a:p>
          <a:p>
            <a:pPr marL="715963" indent="-355600" algn="just">
              <a:buClrTx/>
              <a:buFont typeface="+mj-lt"/>
              <a:buAutoNum type="arabicParenR"/>
            </a:pPr>
            <a:r>
              <a:rPr lang="pl-PL" sz="1400" dirty="0"/>
              <a:t>uzasadnienie.</a:t>
            </a:r>
            <a:endParaRPr lang="pl-PL" sz="800" b="1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WNIOSEK O ZATWIERDZENIE TARYFY – NOWE PRZEPISY</a:t>
            </a:r>
          </a:p>
        </p:txBody>
      </p:sp>
    </p:spTree>
    <p:extLst>
      <p:ext uri="{BB962C8B-B14F-4D97-AF65-F5344CB8AC3E}">
        <p14:creationId xmlns:p14="http://schemas.microsoft.com/office/powerpoint/2010/main" val="11391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28945"/>
            <a:ext cx="8136904" cy="3528392"/>
          </a:xfrm>
        </p:spPr>
        <p:txBody>
          <a:bodyPr>
            <a:normAutofit/>
          </a:bodyPr>
          <a:lstStyle/>
          <a:p>
            <a:endParaRPr lang="pl-PL" sz="1400" b="1" dirty="0"/>
          </a:p>
          <a:p>
            <a:pPr algn="just"/>
            <a:r>
              <a:rPr lang="pl-PL" sz="1400" b="1" dirty="0"/>
              <a:t>Art. 24b. Nowej Ustawy ZZW (cd.)</a:t>
            </a:r>
          </a:p>
          <a:p>
            <a:pPr algn="just"/>
            <a:endParaRPr lang="pl-PL" sz="300" dirty="0"/>
          </a:p>
          <a:p>
            <a:pPr marL="360363" indent="-360363" algn="just"/>
            <a:r>
              <a:rPr lang="pl-PL" sz="1400" dirty="0"/>
              <a:t>5. 	W uzasadnieniu, o którym mowa w ust. 4 pkt 2, zamieszcza się w szczególności informacje dotyczące:</a:t>
            </a:r>
          </a:p>
          <a:p>
            <a:pPr marL="715963" indent="-355600" algn="just">
              <a:buClrTx/>
              <a:buFont typeface="+mj-lt"/>
              <a:buAutoNum type="arabicParenR"/>
            </a:pPr>
            <a:r>
              <a:rPr lang="pl-PL" sz="1400" dirty="0"/>
              <a:t>zakresu świadczonych usług i lokalnych uwarunkowań ich świadczenia;</a:t>
            </a:r>
          </a:p>
          <a:p>
            <a:pPr marL="715963" indent="-355600" algn="just">
              <a:buClrTx/>
              <a:buFont typeface="+mj-lt"/>
              <a:buAutoNum type="arabicParenR"/>
            </a:pPr>
            <a:r>
              <a:rPr lang="pl-PL" sz="1400" dirty="0"/>
              <a:t>standardów jakościowych usług, w tym informację dotyczącą wpływu określonej taryfy na poprawę jakości usług;</a:t>
            </a:r>
          </a:p>
          <a:p>
            <a:pPr marL="715963" indent="-355600" algn="just">
              <a:buClrTx/>
              <a:buFont typeface="+mj-lt"/>
              <a:buAutoNum type="arabicParenR"/>
            </a:pPr>
            <a:r>
              <a:rPr lang="pl-PL" sz="1400" dirty="0"/>
              <a:t>spodziewanej poprawy jakości usług przy wprowadzeniu nowych metod alokacji kosztów;</a:t>
            </a:r>
          </a:p>
          <a:p>
            <a:pPr marL="715963" indent="-355600" algn="just">
              <a:buClrTx/>
              <a:buFont typeface="+mj-lt"/>
              <a:buAutoNum type="arabicParenR"/>
            </a:pPr>
            <a:r>
              <a:rPr lang="pl-PL" sz="1400" dirty="0"/>
              <a:t>zmian warunków ekonomicznych w czasie obowiązywania taryfy;</a:t>
            </a:r>
          </a:p>
          <a:p>
            <a:pPr marL="715963" indent="-355600" algn="just">
              <a:buClrTx/>
              <a:buFont typeface="+mj-lt"/>
              <a:buAutoNum type="arabicParenR"/>
            </a:pPr>
            <a:r>
              <a:rPr lang="pl-PL" sz="1400" b="1" dirty="0"/>
              <a:t>bilansowania ilościowego i jakościowego wód powierzchniowych i wód podziemnych.</a:t>
            </a:r>
          </a:p>
          <a:p>
            <a:pPr marL="985838" indent="-269875" algn="just">
              <a:buFont typeface="Wingdings" panose="05000000000000000000" pitchFamily="2" charset="2"/>
              <a:buChar char="§"/>
            </a:pPr>
            <a:r>
              <a:rPr lang="pl-PL" dirty="0"/>
              <a:t>Podejmowanie działań dotyczących bilansowania ilościowego i jakościowego wód powierzchniowych i wód podziemnych jest obowiązkiem, zgodnie z Prawem Wodnym, regionalnych zarządów gospodarki wodnej Państwowego Gospodarstwa Wodnego Wody Polskie.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WNIOSEK O ZATWIERDZENIE TARYFY – ELEMENTY UZASADNIENIA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089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203598"/>
            <a:ext cx="7920880" cy="3456384"/>
          </a:xfrm>
        </p:spPr>
        <p:txBody>
          <a:bodyPr>
            <a:noAutofit/>
          </a:bodyPr>
          <a:lstStyle/>
          <a:p>
            <a:pPr algn="just"/>
            <a:r>
              <a:rPr lang="pl-PL" sz="1400" b="1" dirty="0"/>
              <a:t>Art. 24b. Nowej Ustawy ZZW (cd.)</a:t>
            </a:r>
          </a:p>
          <a:p>
            <a:pPr algn="just"/>
            <a:endParaRPr lang="pl-PL" sz="900" b="1" dirty="0"/>
          </a:p>
          <a:p>
            <a:pPr algn="just">
              <a:tabLst>
                <a:tab pos="360363" algn="l"/>
              </a:tabLst>
            </a:pPr>
            <a:r>
              <a:rPr lang="pl-PL" sz="1400" dirty="0"/>
              <a:t>6. 	Do uzasadnienia, o którym mowa w ust. 4 pkt 2, dołącza się:</a:t>
            </a:r>
          </a:p>
          <a:p>
            <a:pPr marL="715963" indent="-355600" algn="just"/>
            <a:r>
              <a:rPr lang="pl-PL" sz="1400" dirty="0"/>
              <a:t>1)	sprawozdania finansowe za ostatnie 3 lata obrotowe;</a:t>
            </a:r>
          </a:p>
          <a:p>
            <a:pPr marL="715963" indent="-355600" algn="just"/>
            <a:r>
              <a:rPr lang="pl-PL" sz="1400" dirty="0"/>
              <a:t>2)	plan, z zastrzeżeniem art. 21 ust. 7;</a:t>
            </a:r>
          </a:p>
          <a:p>
            <a:pPr marL="715963" indent="-355600" algn="just"/>
            <a:r>
              <a:rPr lang="pl-PL" sz="1400" dirty="0"/>
              <a:t>3) 	informację o ilości zakupionej przez przedsiębiorstwo wodociągowo-kanalizacyjne wody i jej cenie lub informację o ilości ścieków wprowadzonych do urządzeń niebędących w posiadaniu tego przedsiębiorstwa i cenie za ich wprowadzenie – za ostatnie 3 lata obrotowe;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WNIOSEK O ZATWIERDZENIE TARYFY – ELEMENTY UZASADNIENIA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3335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015582"/>
            <a:ext cx="8136904" cy="3554390"/>
          </a:xfrm>
        </p:spPr>
        <p:txBody>
          <a:bodyPr>
            <a:noAutofit/>
          </a:bodyPr>
          <a:lstStyle/>
          <a:p>
            <a:pPr algn="just"/>
            <a:r>
              <a:rPr lang="pl-PL" sz="1400" b="1" dirty="0">
                <a:latin typeface="+mj-lt"/>
              </a:rPr>
              <a:t>Art. 24b. ust. 6. Nowej Ustawy ZZW (cd.)</a:t>
            </a:r>
            <a:endParaRPr lang="pl-PL" sz="1400" dirty="0">
              <a:latin typeface="+mj-lt"/>
            </a:endParaRPr>
          </a:p>
          <a:p>
            <a:pPr marL="625475" indent="-265113" algn="just"/>
            <a:r>
              <a:rPr lang="pl-PL" sz="1400" dirty="0">
                <a:latin typeface="+mj-lt"/>
              </a:rPr>
              <a:t>4) 	tabele będące szczegółową kalkulacją cen i stawek opłat, określające:</a:t>
            </a:r>
          </a:p>
          <a:p>
            <a:pPr marL="896938" lvl="1" algn="just"/>
            <a:r>
              <a:rPr lang="pl-PL" sz="1400" dirty="0">
                <a:latin typeface="+mj-lt"/>
              </a:rPr>
              <a:t>a) 	porównanie cen i stawek opłat taryfy obowiązującej w dniu złożenia wniosku z cenami i stawkami opłat nowej taryfy dotyczącej zaopatrzenia w wodę,</a:t>
            </a:r>
          </a:p>
          <a:p>
            <a:pPr marL="896938" lvl="1" algn="just"/>
            <a:r>
              <a:rPr lang="pl-PL" sz="1400" dirty="0">
                <a:latin typeface="+mj-lt"/>
              </a:rPr>
              <a:t>b) 	porównanie cen i stawek opłat taryfy obowiązującej w dniu złożenia wniosku z cenami i stawkami opłat nowej taryfy dotyczącej odprowadzania ścieków,</a:t>
            </a:r>
          </a:p>
          <a:p>
            <a:pPr marL="896938" lvl="1" algn="just"/>
            <a:r>
              <a:rPr lang="pl-PL" sz="1400" dirty="0">
                <a:latin typeface="+mj-lt"/>
              </a:rPr>
              <a:t>c)	ustalenie poziomu niezbędnych przychodów przedsiębiorstwa wodociągowo-kanalizacyjnego,</a:t>
            </a:r>
          </a:p>
          <a:p>
            <a:pPr marL="896938" lvl="1" algn="just"/>
            <a:r>
              <a:rPr lang="pl-PL" sz="1400" dirty="0">
                <a:latin typeface="+mj-lt"/>
              </a:rPr>
              <a:t>d)	alokację niezbędnych przychodów przedsiębiorstwa wodociągowo-kanalizacyjnego według taryfowych grup odbiorców usług w okresie obowiązywania nowych taryf,</a:t>
            </a:r>
          </a:p>
          <a:p>
            <a:pPr marL="896938" lvl="1" algn="just"/>
            <a:r>
              <a:rPr lang="pl-PL" sz="1400" dirty="0">
                <a:latin typeface="+mj-lt"/>
              </a:rPr>
              <a:t>e) współczynniki alokacji w okresie obowiązywania nowych taryf rozumiane jako współczynniki określające procentowy udział w łącznych kosztach danego rodzaju kosztów związanych z określoną taryfową grupą odbiorców usług,</a:t>
            </a:r>
          </a:p>
          <a:p>
            <a:endParaRPr lang="pl-PL" sz="1500" dirty="0">
              <a:latin typeface="+mj-lt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WNIOSEK O ZATWIERDZENIE TARYFY – ELEMENTY UZASADNIENIA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13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8608" y="915566"/>
            <a:ext cx="8275839" cy="3716408"/>
          </a:xfrm>
        </p:spPr>
        <p:txBody>
          <a:bodyPr>
            <a:normAutofit fontScale="92500" lnSpcReduction="10000"/>
          </a:bodyPr>
          <a:lstStyle/>
          <a:p>
            <a:r>
              <a:rPr lang="pl-PL" sz="1500" b="1" dirty="0"/>
              <a:t>Art. 24b. 6. Nowej Ustawy ZZW (cd.)</a:t>
            </a:r>
          </a:p>
          <a:p>
            <a:endParaRPr lang="pl-PL" sz="100" dirty="0"/>
          </a:p>
          <a:p>
            <a:pPr marL="896938" indent="-452438" algn="just"/>
            <a:r>
              <a:rPr lang="pl-PL" sz="1500" dirty="0"/>
              <a:t>f) 	kalkulację cen i stawek opłat za zaopatrzenie w wodę i odprowadzanie ścieków metodą alokacji prostej,</a:t>
            </a:r>
          </a:p>
          <a:p>
            <a:pPr marL="896938" indent="-452438" algn="just"/>
            <a:r>
              <a:rPr lang="pl-PL" sz="1500" dirty="0"/>
              <a:t>g) 	zestawienie przychodów przedsiębiorstwa wodociągowo-kanalizacyjnego według taryfowych grup odbiorców usług, z uwzględnieniem wielkości zużycia wody oraz cen i stawek opłat za zaopatrzenie w wodę i odprowadzanie ścieków w okresie obowiązywania nowych taryf,</a:t>
            </a:r>
          </a:p>
          <a:p>
            <a:pPr marL="896938" indent="-452438" algn="just"/>
            <a:r>
              <a:rPr lang="pl-PL" sz="1500" dirty="0"/>
              <a:t>h) 	skutki finansowe zmiany cen i stawek opłat za zaopatrzenie w wodę i odprowadzanie ścieków,</a:t>
            </a:r>
          </a:p>
          <a:p>
            <a:pPr marL="896938" indent="-452438" algn="just"/>
            <a:r>
              <a:rPr lang="pl-PL" sz="1500" dirty="0"/>
              <a:t>i) 	analizy ekonomiczne związane z korzystaniem z wód, z uwzględnieniem zasady zwrotu kosztów usług wodnych oraz długoterminowych prognoz dotyczących możliwości zaspokojenia potrzeb w zakresie korzystania z zasobów wodnych na obszarze zlewni lub jej części.</a:t>
            </a:r>
          </a:p>
          <a:p>
            <a:pPr marL="360363" indent="-360363" algn="just">
              <a:tabLst>
                <a:tab pos="360363" algn="l"/>
              </a:tabLst>
            </a:pPr>
            <a:r>
              <a:rPr lang="pl-PL" sz="1500" dirty="0"/>
              <a:t>7. 	Jeżeli okres powadzenia działalności przez przedsiębiorstwo wodociągowo-kanalizacyjne w zakresie zbiorowego zaopatrzenia w wodę lub zbiorowego odprowadzania ścieków jest krótszy niż 3 lata, sprawozdania finansowe, o których mowa w ust. 6 pkt 1, oraz informacja, o której mowa w ust. 6 pkt 3, obejmują okres liczony od dnia rozpoczęcia tej działalności.</a:t>
            </a:r>
            <a:endParaRPr lang="pl-PL" sz="14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95486"/>
            <a:ext cx="8147248" cy="637580"/>
          </a:xfrm>
        </p:spPr>
        <p:txBody>
          <a:bodyPr/>
          <a:lstStyle/>
          <a:p>
            <a:r>
              <a:rPr lang="pl-PL" sz="2000" b="1" dirty="0"/>
              <a:t>WNIOSEK O ZATWIERDZENIE TARYFY – ELEMENTY UZASADNIENIA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9025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744547"/>
            <a:ext cx="8280920" cy="3843428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1400" b="1" dirty="0"/>
              <a:t>Art. 24c. Nowej Ustawy ZZW</a:t>
            </a:r>
          </a:p>
          <a:p>
            <a:pPr marL="271463" indent="-271463" algn="just"/>
            <a:r>
              <a:rPr lang="pl-PL" sz="1400" b="1" dirty="0"/>
              <a:t>1. 	Organ regulacyjny, w terminie 45 dni od dnia otrzymania wniosku, o którym mowa w art. 24b ust. 2:</a:t>
            </a:r>
          </a:p>
          <a:p>
            <a:pPr marL="534988" indent="-263525" algn="just"/>
            <a:r>
              <a:rPr lang="pl-PL" sz="1400" dirty="0"/>
              <a:t>1) 	ocenia projekt taryfy, o którym mowa w art. 24b ust. 4 pkt 1, oraz uzasadnienie, o którym mowa w art. 24b ust. 4 pkt 2, pod względem zgodności z:</a:t>
            </a:r>
          </a:p>
          <a:p>
            <a:pPr marL="806450" lvl="1" algn="just">
              <a:spcAft>
                <a:spcPts val="300"/>
              </a:spcAft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a) 	przepisami ustawy,</a:t>
            </a:r>
          </a:p>
          <a:p>
            <a:pPr marL="806450" lvl="1" algn="just">
              <a:spcAft>
                <a:spcPts val="300"/>
              </a:spcAft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b) 	przepisami ustawy z dnia 20 lipca 2017 r. – Prawo wodne;</a:t>
            </a:r>
          </a:p>
          <a:p>
            <a:pPr marL="896938" lvl="1" algn="just">
              <a:spcAft>
                <a:spcPts val="300"/>
              </a:spcAft>
            </a:pPr>
            <a:endParaRPr lang="pl-PL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263525" algn="just"/>
            <a:r>
              <a:rPr lang="pl-PL" sz="1400" dirty="0"/>
              <a:t>2)	</a:t>
            </a:r>
            <a:r>
              <a:rPr lang="pl-PL" sz="1400" b="1" dirty="0"/>
              <a:t>analizuje zmiany warunków ekonomicznych wykonywania przez przedsiębiorstwo wodociągowo-kanalizacyjne działalności gospodarczej, w tym marżę zysku, oraz weryfikuje koszty, o których mowa w art. 20 ust. 4 pkt 1, pod względem celowości ich ponoszenia w celu zapewnienia ochrony interesów odbiorców usług przed nieuzasadnionym wzrostem cen</a:t>
            </a:r>
            <a:r>
              <a:rPr lang="pl-PL" sz="1400" dirty="0"/>
              <a:t>.</a:t>
            </a:r>
          </a:p>
          <a:p>
            <a:pPr algn="just"/>
            <a:endParaRPr lang="pl-PL" sz="1000" dirty="0"/>
          </a:p>
          <a:p>
            <a:pPr algn="just"/>
            <a:r>
              <a:rPr lang="pl-PL" sz="1400" b="1" dirty="0"/>
              <a:t>Art. 23 </a:t>
            </a:r>
            <a:r>
              <a:rPr lang="it-IT" sz="1400" b="1" dirty="0"/>
              <a:t>ust. 2 </a:t>
            </a:r>
            <a:r>
              <a:rPr lang="pl-PL" sz="1400" b="1" dirty="0"/>
              <a:t>Nowej Ustawy ZZW</a:t>
            </a:r>
          </a:p>
          <a:p>
            <a:pPr algn="just">
              <a:spcAft>
                <a:spcPts val="0"/>
              </a:spcAft>
            </a:pPr>
            <a:r>
              <a:rPr lang="pl-PL" sz="1400" dirty="0"/>
              <a:t>Minister właściwy do spraw gospodarki wodnej, wydając rozporządzenie, o którym mowa w ust. 1, bierze pod uwagę, m.in. </a:t>
            </a:r>
            <a:r>
              <a:rPr lang="pl-PL" sz="1400" b="1" dirty="0"/>
              <a:t>marżę zysku przy zapewnieniu ochrony interesów odbiorców przed nieuzasadnionym wzrostem cen</a:t>
            </a:r>
            <a:r>
              <a:rPr lang="pl-PL" sz="1400" dirty="0"/>
              <a:t>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DECYZJA O ZATWIERDZENIU TARYFY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370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059582"/>
            <a:ext cx="8136904" cy="3510390"/>
          </a:xfrm>
        </p:spPr>
        <p:txBody>
          <a:bodyPr>
            <a:normAutofit/>
          </a:bodyPr>
          <a:lstStyle/>
          <a:p>
            <a:pPr algn="just"/>
            <a:r>
              <a:rPr lang="pl-PL" sz="1400" b="1" dirty="0"/>
              <a:t>Art. 24c. Nowej Ustawy ZZW (cd.)</a:t>
            </a:r>
          </a:p>
          <a:p>
            <a:pPr algn="just"/>
            <a:endParaRPr lang="pl-PL" sz="1400" dirty="0"/>
          </a:p>
          <a:p>
            <a:pPr marL="271463" indent="-271463" algn="just"/>
            <a:r>
              <a:rPr lang="pl-PL" sz="1400" dirty="0"/>
              <a:t>2. Jeżeli wynik oceny, weryfikacji lub analizy, o których mowa w ust. 1, jest pozytywny, organ regulacyjny zatwierdza taryfę w drodze decyzji.</a:t>
            </a:r>
          </a:p>
          <a:p>
            <a:pPr marL="271463" indent="-271463" algn="just"/>
            <a:r>
              <a:rPr lang="pl-PL" sz="1400" dirty="0"/>
              <a:t>3. Jeżeli wynik oceny, weryfikacji lub analizy, o których mowa w ust. 1, jest negatywny, organ regulacyjny odmawia, w drodze decyzji, zatwierdzenia taryfy oraz nakłada obowiązek w tej decyzji, w terminie w niej określonym, na przedsiębiorstwo wodociągowo-kanalizacyjne przedłożenia poprawionego projektu taryfy, o którym mowa w art. 24b ust. 4 pkt 1, lub poprawionego uzasadnienia, o którym mowa w art. 24b ust. 4 pkt 2, wskazując elementy projektu taryfy lub uzasadnienia wymagające poprawienia.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DECYZJA O ZATWIERDZENIU TARYFY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8601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9997" y="699542"/>
            <a:ext cx="8352928" cy="3960440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1400" b="1" dirty="0"/>
              <a:t>Art. 24c. Nowej Ustawy ZZW (cd.)</a:t>
            </a:r>
          </a:p>
          <a:p>
            <a:pPr marL="271463" indent="-271463" algn="just"/>
            <a:r>
              <a:rPr lang="pl-PL" sz="1400" dirty="0"/>
              <a:t>4. 	</a:t>
            </a:r>
            <a:r>
              <a:rPr lang="pl-PL" sz="1400" b="1" dirty="0"/>
              <a:t>Jeżeli wynik oceny, weryfikacji lub analizy</a:t>
            </a:r>
            <a:r>
              <a:rPr lang="pl-PL" sz="1400" dirty="0"/>
              <a:t>, o których mowa w ust. 1, </a:t>
            </a:r>
            <a:r>
              <a:rPr lang="pl-PL" sz="1400" b="1" dirty="0"/>
              <a:t>jest negatywny z powodu warunków ekonomicznych wykonywania przez przedsiębiorstwo wodociągowo-kanalizacyjne działalności gospodarczej, wskazujących na konieczność obniżenia cen i stawek opłat poniżej cen i stawek opłat zawartych w projekcie taryfy</a:t>
            </a:r>
            <a:r>
              <a:rPr lang="pl-PL" sz="1400" dirty="0"/>
              <a:t>, a przedsiębiorstwo wodociągowo-kanalizacyjne </a:t>
            </a:r>
            <a:r>
              <a:rPr lang="pl-PL" sz="1400" b="1" dirty="0"/>
              <a:t>nie przedłożyło w terminie</a:t>
            </a:r>
            <a:r>
              <a:rPr lang="pl-PL" sz="1400" dirty="0"/>
              <a:t> określonym w decyzji, o której mowa w ust. 3, </a:t>
            </a:r>
            <a:r>
              <a:rPr lang="pl-PL" sz="1400" b="1" dirty="0"/>
              <a:t>poprawionego projektu taryfy</a:t>
            </a:r>
            <a:r>
              <a:rPr lang="pl-PL" sz="1400" dirty="0"/>
              <a:t>, o którym mowa w art. 24b ust. 4 pkt 1, </a:t>
            </a:r>
            <a:r>
              <a:rPr lang="pl-PL" sz="1400" b="1" dirty="0"/>
              <a:t>lub poprawionego uzasadnienia</a:t>
            </a:r>
            <a:r>
              <a:rPr lang="pl-PL" sz="1400" dirty="0"/>
              <a:t>, o którym mowa w art. 24b ust. 4 pkt 2, </a:t>
            </a:r>
            <a:r>
              <a:rPr lang="pl-PL" sz="1400" b="1" dirty="0"/>
              <a:t>organ regulacyjny określa, w drodze decyzji, tymczasową taryfę</a:t>
            </a:r>
            <a:r>
              <a:rPr lang="pl-PL" sz="1400" dirty="0"/>
              <a:t>, biorąc pod uwagę warunki ekonomiczne wykonywania działalności gospodarczej przez przedsiębiorstwo wodociągowo-kanalizacyjne oraz </a:t>
            </a:r>
            <a:r>
              <a:rPr lang="pl-PL" sz="1400" b="1" dirty="0"/>
              <a:t>zapewniając pokrycie uzasadnionych kosztów tego przedsiębiorstwa</a:t>
            </a:r>
            <a:r>
              <a:rPr lang="pl-PL" sz="1400" dirty="0"/>
              <a:t>.</a:t>
            </a:r>
            <a:endParaRPr lang="pl-PL" sz="1400" b="1" dirty="0"/>
          </a:p>
          <a:p>
            <a:pPr marL="271463" indent="-271463" algn="just"/>
            <a:r>
              <a:rPr lang="pl-PL" sz="1400" dirty="0"/>
              <a:t>5. 	Określenie tymczasowej taryfy nie zwalnia przedsiębiorstwa wodociągowo-kanalizacyjnego z obowiązku przedłożenia poprawionego projektu taryfy, o którym mowa w art. 24b ust. 4 pkt 1, wraz z poprawionym uzasadnieniem, o którym mowa w art. 24b ust. 4 pkt 2.</a:t>
            </a:r>
          </a:p>
          <a:p>
            <a:pPr marL="271463" indent="-271463" algn="just"/>
            <a:r>
              <a:rPr lang="pl-PL" sz="1400" dirty="0"/>
              <a:t>6. 	Stronami postępowań w sprawach wydania decyzji, o których mowa w ust. 2–4, są przedsiębiorstwo wodociągowo-kanalizacyjne oraz właściwy wójt (burmistrz, prezydent miasta). Jeżeli przedsiębiorstwo wodociągowo-kanalizacyjne jest gminną jednostką organizacyjną nieposiadającą osobowości prawnej, stroną postępowania jest wyłącznie to przedsiębiorstwo.</a:t>
            </a:r>
          </a:p>
          <a:p>
            <a:pPr marL="271463" indent="-271463" algn="just"/>
            <a:r>
              <a:rPr lang="pl-PL" sz="1400" dirty="0"/>
              <a:t>7. 	Tymczasową taryfę stosuje się do czasu wejścia w życie taryfy zatwierdzonej zgodnie z ust. 2.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TARYFA TYMCZASOWA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1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015582"/>
            <a:ext cx="8136904" cy="3788416"/>
          </a:xfrm>
        </p:spPr>
        <p:txBody>
          <a:bodyPr>
            <a:normAutofit/>
          </a:bodyPr>
          <a:lstStyle/>
          <a:p>
            <a:pPr algn="just"/>
            <a:r>
              <a:rPr lang="pl-PL" sz="1400" b="1" dirty="0"/>
              <a:t>Art. 24d. Nowej Ustawy ZZW</a:t>
            </a:r>
          </a:p>
          <a:p>
            <a:pPr algn="just"/>
            <a:endParaRPr lang="pl-PL" sz="100" b="1" dirty="0"/>
          </a:p>
          <a:p>
            <a:pPr marL="271463" indent="-271463" algn="just"/>
            <a:r>
              <a:rPr lang="pl-PL" sz="1400" dirty="0"/>
              <a:t>1. 	Za wydanie decyzji, o której mowa w art. 24c ust. 2, przedsiębiorstwo wodociągowo-kanalizacyjne ponosi opłatę w wysokości 500 zł. Wpływy z tej opłaty stanowią przychód Państwowego Gospodarstwa Wodnego Wody Polskie.</a:t>
            </a:r>
          </a:p>
          <a:p>
            <a:pPr marL="271463" indent="-271463" algn="just"/>
            <a:r>
              <a:rPr lang="pl-PL" sz="1400" dirty="0"/>
              <a:t>2. 	Opłatę, o której mowa w ust. 1, uiszcza się na rachunek bankowy organu regulacyjnego, w terminie 14 dni od dnia, w którym decyzja, o której mowa w art. 24c ust. 2, stała się ostateczna.</a:t>
            </a:r>
          </a:p>
          <a:p>
            <a:pPr marL="271463" indent="-271463" algn="just"/>
            <a:r>
              <a:rPr lang="pl-PL" sz="1400" dirty="0"/>
              <a:t>3. 	Stawka opłaty, o której mowa w ust. 1, podlega z dniem 1 stycznia każdego roku zmianie w stopniu odpowiadającym średniorocznemu wskaźnikowi cen towarów i usług konsumpcyjnych, ogłaszanemu przez Prezesa Głównego Urzędu Statystycznego, w formie komunikatu w Dzienniku Urzędowym Rzeczypospolitej Polskiej „Monitor Polski” za rok poprzedni.</a:t>
            </a:r>
          </a:p>
          <a:p>
            <a:pPr marL="271463" indent="-271463" algn="just"/>
            <a:r>
              <a:rPr lang="pl-PL" sz="1400" dirty="0"/>
              <a:t>4. 	Minister właściwy do spraw gospodarki wodnej, nie później niż do dnia 1 sierpnia każdego roku, ogłasza, w drodze obwieszczenia, w Dzienniku Urzędowym Rzeczypospolitej Polskiej „Monitor Polski”, wysokość stawki opłaty, o której mowa w ust. 1, na rok następny.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OPŁATA ZA WYDANIE DECYZJI O ZATWIERDZENIU TARYF</a:t>
            </a:r>
          </a:p>
        </p:txBody>
      </p:sp>
    </p:spTree>
    <p:extLst>
      <p:ext uri="{BB962C8B-B14F-4D97-AF65-F5344CB8AC3E}">
        <p14:creationId xmlns:p14="http://schemas.microsoft.com/office/powerpoint/2010/main" val="35581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2372" y="627534"/>
            <a:ext cx="8136904" cy="3554390"/>
          </a:xfrm>
        </p:spPr>
        <p:txBody>
          <a:bodyPr>
            <a:normAutofit/>
          </a:bodyPr>
          <a:lstStyle/>
          <a:p>
            <a:endParaRPr lang="pl-PL" sz="1400" b="1" dirty="0"/>
          </a:p>
          <a:p>
            <a:endParaRPr lang="pl-PL" sz="1400" b="1" dirty="0"/>
          </a:p>
          <a:p>
            <a:r>
              <a:rPr lang="pl-PL" sz="1400" b="1" dirty="0"/>
              <a:t>Art. 24e. Nowej Ustawy ZZW</a:t>
            </a:r>
          </a:p>
          <a:p>
            <a:endParaRPr lang="pl-PL" sz="800" dirty="0"/>
          </a:p>
          <a:p>
            <a:pPr marL="271463" indent="-271463" algn="just"/>
            <a:r>
              <a:rPr lang="pl-PL" sz="1400" dirty="0"/>
              <a:t>1. W terminie 7 dni od dnia, w którym decyzja, o której mowa w art. 24c ust. 2 lub 4, stała się ostateczna, organ regulacyjny ogłasza zatwierdzoną taryfę albo tymczasową taryfę na stronie podmiotowej Biuletynu Informacji Publicznej Państwowego Gospodarstwa Wodnego Wody Polskie.</a:t>
            </a:r>
          </a:p>
          <a:p>
            <a:pPr marL="271463" indent="-271463" algn="just"/>
            <a:r>
              <a:rPr lang="pl-PL" sz="1400" dirty="0"/>
              <a:t>2. Właściwy wójt (burmistrz, prezydent miasta) zamieszcza zatwierdzoną taryfę albo tymczasową taryfę na stronie podmiotowej Biuletynu Informacji Publicznej właściwej gminy.</a:t>
            </a:r>
          </a:p>
          <a:p>
            <a:pPr marL="271463" indent="-271463" algn="just"/>
            <a:r>
              <a:rPr lang="pl-PL" sz="1400" dirty="0"/>
              <a:t>3. Przedsiębiorstwo wodociągowo-kanalizacyjne zamieszcza zatwierdzoną taryfę albo tymczasową taryfę na swojej stronie internetowej lub udostępnia ją w punktach obsługi klientów.</a:t>
            </a:r>
          </a:p>
          <a:p>
            <a:endParaRPr lang="pl-PL" sz="900" b="1" i="1" dirty="0"/>
          </a:p>
          <a:p>
            <a:endParaRPr lang="pl-PL" sz="900" b="1" i="1" dirty="0"/>
          </a:p>
          <a:p>
            <a:endParaRPr lang="pl-PL" sz="900" b="1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OGŁOSZENIE TARYFY</a:t>
            </a:r>
          </a:p>
        </p:txBody>
      </p:sp>
    </p:spTree>
    <p:extLst>
      <p:ext uri="{BB962C8B-B14F-4D97-AF65-F5344CB8AC3E}">
        <p14:creationId xmlns:p14="http://schemas.microsoft.com/office/powerpoint/2010/main" val="7302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203598"/>
            <a:ext cx="8136904" cy="355439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1600" b="1" dirty="0">
                <a:latin typeface="+mj-lt"/>
              </a:rPr>
              <a:t>Niezależność Prezesa URE</a:t>
            </a:r>
            <a:endParaRPr lang="pl-PL" sz="1600" dirty="0">
              <a:latin typeface="+mj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600" b="1" dirty="0">
                <a:latin typeface="+mj-lt"/>
              </a:rPr>
              <a:t>Konkurencyjny wybór</a:t>
            </a:r>
          </a:p>
          <a:p>
            <a:pPr marL="534988" lvl="1" indent="-263525" algn="just">
              <a:spcBef>
                <a:spcPts val="300"/>
              </a:spcBef>
              <a:spcAft>
                <a:spcPts val="300"/>
              </a:spcAft>
              <a:buClr>
                <a:srgbClr val="6C5635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+mj-lt"/>
              </a:rPr>
              <a:t>dokonywany przez zespół osób, „</a:t>
            </a:r>
            <a:r>
              <a:rPr lang="pl-PL" sz="1600" i="1" dirty="0">
                <a:latin typeface="+mj-lt"/>
              </a:rPr>
              <a:t>których wiedza i doświadczenie dają rękojmię wyłonienia najlepszych kandydatów</a:t>
            </a:r>
            <a:r>
              <a:rPr lang="pl-PL" sz="1600" dirty="0">
                <a:latin typeface="+mj-lt"/>
              </a:rPr>
              <a:t>”</a:t>
            </a:r>
            <a:endParaRPr lang="pl-PL" sz="1600" b="1" dirty="0">
              <a:latin typeface="+mj-lt"/>
            </a:endParaRPr>
          </a:p>
          <a:p>
            <a:pPr marL="534988" lvl="1" indent="-263525" algn="just">
              <a:spcBef>
                <a:spcPts val="300"/>
              </a:spcBef>
              <a:spcAft>
                <a:spcPts val="300"/>
              </a:spcAft>
              <a:buClr>
                <a:srgbClr val="6C5635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+mj-lt"/>
              </a:rPr>
              <a:t>w toku naboru ocenia się doświadczenie zawodowe kandydata, wiedzę niezbędną do wykonywania zadań oraz kompetencje kierownicze</a:t>
            </a:r>
          </a:p>
          <a:p>
            <a:pPr marL="911225" lvl="1" indent="-285750" algn="just">
              <a:spcBef>
                <a:spcPts val="300"/>
              </a:spcBef>
              <a:spcAft>
                <a:spcPts val="300"/>
              </a:spcAft>
              <a:buClr>
                <a:srgbClr val="6C5635"/>
              </a:buClr>
              <a:buFont typeface="Wingdings" panose="05000000000000000000" pitchFamily="2" charset="2"/>
              <a:buChar char="§"/>
            </a:pPr>
            <a:endParaRPr lang="pl-PL" sz="1600" b="1" dirty="0">
              <a:latin typeface="+mj-lt"/>
            </a:endParaRPr>
          </a:p>
          <a:p>
            <a:pPr marL="285750" indent="-285750">
              <a:spcAft>
                <a:spcPts val="408"/>
              </a:spcAft>
              <a:buFont typeface="Wingdings" panose="05000000000000000000" pitchFamily="2" charset="2"/>
              <a:buChar char="§"/>
            </a:pPr>
            <a:r>
              <a:rPr lang="pl-PL" sz="1600" b="1" dirty="0">
                <a:latin typeface="+mj-lt"/>
              </a:rPr>
              <a:t>Zamknięty katalog możliwości odwołania</a:t>
            </a:r>
            <a:r>
              <a:rPr lang="pl-PL" sz="1600" dirty="0">
                <a:latin typeface="+mj-lt"/>
              </a:rPr>
              <a:t> z pełnionej funkcji</a:t>
            </a:r>
          </a:p>
          <a:p>
            <a:pPr marL="534988" lvl="1" indent="-263525" algn="just">
              <a:spcAft>
                <a:spcPts val="408"/>
              </a:spcAft>
              <a:buClr>
                <a:srgbClr val="6C5635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+mj-lt"/>
              </a:rPr>
              <a:t>np. </a:t>
            </a:r>
            <a:r>
              <a:rPr lang="pl-PL" sz="1600">
                <a:latin typeface="+mj-lt"/>
              </a:rPr>
              <a:t>w </a:t>
            </a:r>
            <a:r>
              <a:rPr lang="pl-PL" sz="1600" smtClean="0">
                <a:latin typeface="+mj-lt"/>
              </a:rPr>
              <a:t>przypadku </a:t>
            </a:r>
            <a:r>
              <a:rPr lang="pl-PL" sz="1600" dirty="0">
                <a:latin typeface="+mj-lt"/>
              </a:rPr>
              <a:t>rażącego naruszenia prawa, skazania prawomocnym wyrokiem sądu za popełnione umyślnie przestępstwo lub popełnienia przestępstwa skarbowego, rezygnacji</a:t>
            </a:r>
          </a:p>
          <a:p>
            <a:pPr marL="285750" indent="-285750">
              <a:spcAft>
                <a:spcPts val="408"/>
              </a:spcAft>
              <a:buFont typeface="Arial" panose="020B0604020202020204" pitchFamily="34" charset="0"/>
              <a:buChar char="•"/>
            </a:pPr>
            <a:endParaRPr lang="pl-PL" sz="1800" dirty="0">
              <a:latin typeface="+mj-lt"/>
            </a:endParaRPr>
          </a:p>
          <a:p>
            <a:endParaRPr lang="pl-PL" sz="1800" b="1" dirty="0">
              <a:latin typeface="+mj-lt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NIEZALEŻNOŚĆ ORGANU REGULACYJNEGO A PRZEPISY PRAWA ENERGETYCZNEGO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797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573697"/>
            <a:ext cx="8136904" cy="3554390"/>
          </a:xfrm>
        </p:spPr>
        <p:txBody>
          <a:bodyPr>
            <a:normAutofit/>
          </a:bodyPr>
          <a:lstStyle/>
          <a:p>
            <a:endParaRPr lang="pl-PL" sz="1400" b="1" dirty="0"/>
          </a:p>
          <a:p>
            <a:pPr algn="just"/>
            <a:endParaRPr lang="pl-PL" sz="1400" b="1" dirty="0"/>
          </a:p>
          <a:p>
            <a:pPr algn="just"/>
            <a:r>
              <a:rPr lang="pl-PL" sz="1400" b="1" dirty="0"/>
              <a:t>Art. 24f. Nowej Ustawy ZZW</a:t>
            </a:r>
          </a:p>
          <a:p>
            <a:pPr algn="just"/>
            <a:endParaRPr lang="pl-PL" sz="800" b="1" dirty="0"/>
          </a:p>
          <a:p>
            <a:pPr marL="271463" indent="-271463" algn="just"/>
            <a:r>
              <a:rPr lang="pl-PL" sz="1400" dirty="0"/>
              <a:t>1. 	Zatwierdzona taryfa oraz tymczasowa taryfa wchodzą w życie po upływie 7 dni od dnia ogłoszenia, o którym mowa w art. 24e ust. 1.</a:t>
            </a:r>
          </a:p>
          <a:p>
            <a:pPr marL="271463" indent="-271463" algn="just"/>
            <a:r>
              <a:rPr lang="pl-PL" sz="1400" dirty="0"/>
              <a:t>2. 	Jeżeli organ regulacyjny nie wyda decyzji, o której mowa w art. 24c ust. 2 lub 3, w terminie, o którym mowa w art. 24c ust. 1, taryfa wchodzi w życie po upływie 120 dni od dnia doręczenia jej projektu organowi regulacyjnemu wraz z wnioskiem o zatwierdzenie.</a:t>
            </a:r>
          </a:p>
          <a:p>
            <a:pPr marL="271463" indent="-271463" algn="just"/>
            <a:r>
              <a:rPr lang="pl-PL" sz="1400" dirty="0"/>
              <a:t>3. 	W przypadku, o którym mowa w ust. 2, taryfę ogłasza na swojej stronie internetowej oraz udostępnia w punktach obsługi klientów przedsiębiorstwo wodociągowo-kanalizacyjne.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WEJŚCIE W ŻYCIE TARYFY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68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2"/>
          <p:cNvSpPr txBox="1">
            <a:spLocks noChangeArrowheads="1"/>
          </p:cNvSpPr>
          <p:nvPr/>
        </p:nvSpPr>
        <p:spPr bwMode="auto">
          <a:xfrm rot="16200000">
            <a:off x="5053386" y="3197152"/>
            <a:ext cx="902140" cy="5833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publikacja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Pole tekstowe 2"/>
          <p:cNvSpPr txBox="1">
            <a:spLocks noChangeArrowheads="1"/>
          </p:cNvSpPr>
          <p:nvPr/>
        </p:nvSpPr>
        <p:spPr bwMode="auto">
          <a:xfrm rot="16200000">
            <a:off x="5835788" y="3142125"/>
            <a:ext cx="792088" cy="5833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ejście w życie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WEJŚCIE W ŻYCIE TARYFY</a:t>
            </a:r>
            <a:endParaRPr lang="pl-PL" dirty="0"/>
          </a:p>
        </p:txBody>
      </p:sp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7851991" y="1985817"/>
            <a:ext cx="729308" cy="2251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czas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611560" y="2210996"/>
            <a:ext cx="727280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3" name="Łącznik prosty 22"/>
          <p:cNvCxnSpPr/>
          <p:nvPr/>
        </p:nvCxnSpPr>
        <p:spPr>
          <a:xfrm>
            <a:off x="3549704" y="2088446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"/>
          <p:cNvSpPr txBox="1">
            <a:spLocks noChangeArrowheads="1"/>
          </p:cNvSpPr>
          <p:nvPr/>
        </p:nvSpPr>
        <p:spPr bwMode="auto">
          <a:xfrm>
            <a:off x="3275856" y="1689176"/>
            <a:ext cx="729308" cy="2251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 dni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Łącznik prosty 24"/>
          <p:cNvCxnSpPr/>
          <p:nvPr/>
        </p:nvCxnSpPr>
        <p:spPr>
          <a:xfrm>
            <a:off x="5772724" y="2088446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"/>
          <p:cNvSpPr txBox="1">
            <a:spLocks noChangeArrowheads="1"/>
          </p:cNvSpPr>
          <p:nvPr/>
        </p:nvSpPr>
        <p:spPr bwMode="auto">
          <a:xfrm>
            <a:off x="5498876" y="1689176"/>
            <a:ext cx="729308" cy="2251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 dni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Łącznik prosty 26"/>
          <p:cNvCxnSpPr/>
          <p:nvPr/>
        </p:nvCxnSpPr>
        <p:spPr>
          <a:xfrm>
            <a:off x="1173440" y="2088446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"/>
          <p:cNvSpPr txBox="1">
            <a:spLocks noChangeArrowheads="1"/>
          </p:cNvSpPr>
          <p:nvPr/>
        </p:nvSpPr>
        <p:spPr bwMode="auto">
          <a:xfrm>
            <a:off x="899592" y="1689176"/>
            <a:ext cx="729308" cy="2251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120 dni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9" name="Łącznik prosty 28"/>
          <p:cNvCxnSpPr/>
          <p:nvPr/>
        </p:nvCxnSpPr>
        <p:spPr>
          <a:xfrm>
            <a:off x="4908628" y="2088446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"/>
          <p:cNvSpPr txBox="1">
            <a:spLocks noChangeArrowheads="1"/>
          </p:cNvSpPr>
          <p:nvPr/>
        </p:nvSpPr>
        <p:spPr bwMode="auto">
          <a:xfrm>
            <a:off x="4634780" y="1689176"/>
            <a:ext cx="729308" cy="2251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 dni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1" name="Łącznik prosty 30"/>
          <p:cNvCxnSpPr/>
          <p:nvPr/>
        </p:nvCxnSpPr>
        <p:spPr>
          <a:xfrm>
            <a:off x="6636820" y="2088446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2"/>
          <p:cNvSpPr txBox="1">
            <a:spLocks noChangeArrowheads="1"/>
          </p:cNvSpPr>
          <p:nvPr/>
        </p:nvSpPr>
        <p:spPr bwMode="auto">
          <a:xfrm>
            <a:off x="6362972" y="1689176"/>
            <a:ext cx="729308" cy="2251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 dni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Nawias klamrowy zamykający 1"/>
          <p:cNvSpPr/>
          <p:nvPr/>
        </p:nvSpPr>
        <p:spPr>
          <a:xfrm rot="5400000">
            <a:off x="2181552" y="1416886"/>
            <a:ext cx="360040" cy="2376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Nawias klamrowy zamykający 32"/>
          <p:cNvSpPr/>
          <p:nvPr/>
        </p:nvSpPr>
        <p:spPr>
          <a:xfrm rot="5400000">
            <a:off x="4049146" y="1923425"/>
            <a:ext cx="360040" cy="13589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Nawias klamrowy zamykający 33"/>
          <p:cNvSpPr/>
          <p:nvPr/>
        </p:nvSpPr>
        <p:spPr>
          <a:xfrm rot="5400000">
            <a:off x="5160656" y="2182274"/>
            <a:ext cx="360040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Nawias klamrowy zamykający 34"/>
          <p:cNvSpPr/>
          <p:nvPr/>
        </p:nvSpPr>
        <p:spPr>
          <a:xfrm rot="5400000">
            <a:off x="6024752" y="2170839"/>
            <a:ext cx="360040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2"/>
          <p:cNvSpPr txBox="1">
            <a:spLocks noChangeArrowheads="1"/>
          </p:cNvSpPr>
          <p:nvPr/>
        </p:nvSpPr>
        <p:spPr bwMode="auto">
          <a:xfrm>
            <a:off x="1547664" y="2892356"/>
            <a:ext cx="1751232" cy="5833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 dni </a:t>
            </a: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wydanie decyzji o zatwierdzeniu taryfy 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Pole tekstowe 2"/>
          <p:cNvSpPr txBox="1">
            <a:spLocks noChangeArrowheads="1"/>
          </p:cNvSpPr>
          <p:nvPr/>
        </p:nvSpPr>
        <p:spPr bwMode="auto">
          <a:xfrm>
            <a:off x="3347864" y="2910963"/>
            <a:ext cx="1745904" cy="5833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dni </a:t>
            </a: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wniesienie odwołania – następnie</a:t>
            </a:r>
            <a:r>
              <a:rPr kumimoji="0" lang="pl-PL" altLang="pl-PL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decyzja staje się ostateczna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Pole tekstowe 2"/>
          <p:cNvSpPr txBox="1">
            <a:spLocks noChangeArrowheads="1"/>
          </p:cNvSpPr>
          <p:nvPr/>
        </p:nvSpPr>
        <p:spPr bwMode="auto">
          <a:xfrm>
            <a:off x="5053016" y="2899529"/>
            <a:ext cx="599104" cy="2102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 dni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Pole tekstowe 2"/>
          <p:cNvSpPr txBox="1">
            <a:spLocks noChangeArrowheads="1"/>
          </p:cNvSpPr>
          <p:nvPr/>
        </p:nvSpPr>
        <p:spPr bwMode="auto">
          <a:xfrm>
            <a:off x="5917112" y="2893745"/>
            <a:ext cx="599104" cy="216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 dni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015582"/>
            <a:ext cx="8178080" cy="3554390"/>
          </a:xfrm>
        </p:spPr>
        <p:txBody>
          <a:bodyPr>
            <a:normAutofit/>
          </a:bodyPr>
          <a:lstStyle/>
          <a:p>
            <a:pPr algn="just"/>
            <a:r>
              <a:rPr lang="pl-PL" sz="1400" b="1" dirty="0"/>
              <a:t>Art. 24g. Nowej Ustawy ZZW</a:t>
            </a:r>
          </a:p>
          <a:p>
            <a:pPr algn="just"/>
            <a:r>
              <a:rPr lang="pl-PL" sz="1400" dirty="0"/>
              <a:t>Dotychczasową taryfę stosuje się do dnia wejścia w życie nowej taryfy albo tymczasowej taryfy.</a:t>
            </a:r>
          </a:p>
          <a:p>
            <a:pPr algn="just"/>
            <a:endParaRPr lang="pl-PL" sz="1400" dirty="0"/>
          </a:p>
          <a:p>
            <a:pPr algn="just"/>
            <a:r>
              <a:rPr lang="pl-PL" sz="1400" b="1" dirty="0"/>
              <a:t>Art. 24h. Nowej Ustawy ZZW</a:t>
            </a:r>
          </a:p>
          <a:p>
            <a:pPr marL="271463" indent="-271463" algn="just"/>
            <a:r>
              <a:rPr lang="pl-PL" sz="1400" dirty="0"/>
              <a:t>1. W przypadku zmiany stawki podatku od towarów i usług stosowanej dla usług zbiorowego zaopatrzenia w wodę lub zbiorowego odprowadzania ścieków ceny i stawki opłat wskazane w taryfie mogą ulec zmianie w zakresie wynikającym ze zmiany stawki podatku.</a:t>
            </a:r>
          </a:p>
          <a:p>
            <a:pPr marL="271463" indent="-271463" algn="just"/>
            <a:r>
              <a:rPr lang="pl-PL" sz="1400" dirty="0"/>
              <a:t>2. 	W przypadku zmiany taryfy, o której mowa w ust. 1, taryfa ta wchodzi w życie z dniem, w którym uległa zmianie stawka podatku od towarów i usług stosowana dla usług zbiorowego zaopatrzenia w wodę lub zbiorowego odprowadzania ścieków.</a:t>
            </a:r>
          </a:p>
          <a:p>
            <a:pPr marL="271463" indent="-271463" algn="just"/>
            <a:r>
              <a:rPr lang="pl-PL" sz="1400" dirty="0"/>
              <a:t>3. 	Przepisy art. 24e stosuje się odpowiednio do ogłaszania taryfy, o której mowa w ust. 1.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98376" y="254738"/>
            <a:ext cx="8147248" cy="637580"/>
          </a:xfrm>
        </p:spPr>
        <p:txBody>
          <a:bodyPr/>
          <a:lstStyle/>
          <a:p>
            <a:r>
              <a:rPr lang="pl-PL" sz="2000" b="1" dirty="0"/>
              <a:t>OBOWIĄZYWANIE I ZMIANY TARYFY Z UWAGI NA ZMIANĘ STAWKI PODATKU VAT</a:t>
            </a:r>
          </a:p>
        </p:txBody>
      </p:sp>
    </p:spTree>
    <p:extLst>
      <p:ext uri="{BB962C8B-B14F-4D97-AF65-F5344CB8AC3E}">
        <p14:creationId xmlns:p14="http://schemas.microsoft.com/office/powerpoint/2010/main" val="13212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49342" y="794554"/>
            <a:ext cx="8136904" cy="3865427"/>
          </a:xfrm>
        </p:spPr>
        <p:txBody>
          <a:bodyPr>
            <a:normAutofit/>
          </a:bodyPr>
          <a:lstStyle/>
          <a:p>
            <a:pPr algn="just"/>
            <a:r>
              <a:rPr lang="pl-PL" sz="1400" b="1" dirty="0"/>
              <a:t>Art. 24i. Nowej Ustawy ZZW</a:t>
            </a:r>
          </a:p>
          <a:p>
            <a:pPr algn="just"/>
            <a:endParaRPr lang="pl-PL" sz="500" b="1" dirty="0"/>
          </a:p>
          <a:p>
            <a:pPr marL="271463" indent="-271463" algn="just"/>
            <a:r>
              <a:rPr lang="pl-PL" sz="1400" dirty="0"/>
              <a:t>1. 	W okresie pierwszych 18 miesięcy od dnia podjęcia działalności przez powołane lub utworzone przedsiębiorstwo wodociągowo-kanalizacyjne lub podjęcia przez istniejące przedsiębiorstwo wodociągowo-kanalizacyjne nowego rodzaju działalności gospodarczej w zakresie zbiorowego zaopatrzenia w wodę lub zbiorowego odprowadzania ścieków obowiązują ceny i stawki opłat zatwierdzone przez organ regulacyjny, w drodze decyzji, zapewniające pokrycie uzasadnionych kosztów zbiorowego zaopatrzenia w wodę lub zbiorowego odprowadzania ścieków.</a:t>
            </a:r>
          </a:p>
          <a:p>
            <a:pPr marL="271463" indent="-271463" algn="just"/>
            <a:r>
              <a:rPr lang="pl-PL" sz="1400" dirty="0"/>
              <a:t>2. 	Organ regulacyjny wydaje decyzję, o której mowa w ust. 1, na wniosek właściwego wójta (burmistrza, prezydenta miasta), w terminie co najmniej 14 dni przed powołaniem lub utworzeniem przedsiębiorstwa wodociągowo-kanalizacyjnego lub podjęciem przez istniejące przedsiębiorstwo wodociągowo-kanalizacyjne nowego rodzaju działalności gospodarczej w zakresie zbiorowego zaopatrzenia w wodę lub zbiorowego odprowadzania ścieków.</a:t>
            </a:r>
          </a:p>
          <a:p>
            <a:pPr marL="271463" indent="-271463" algn="just"/>
            <a:r>
              <a:rPr lang="pl-PL" sz="1400" dirty="0"/>
              <a:t>3. 	Podstawę do określenia cen i stawek opłat stanowią planowane dla pierwszego roku działalności przedsiębiorstwa wodociągowo-kanalizacyjnego koszty zbiorowego zaopatrzenia w wodę lub zbiorowego odprowadzania ścieków.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ZATWIERDZENIE CEN I STAWEK OPŁAT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794555"/>
            <a:ext cx="8136904" cy="355439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400" b="1" dirty="0"/>
              <a:t>Art. 24i. Nowej Ustawy ZZW (cd.)</a:t>
            </a:r>
          </a:p>
          <a:p>
            <a:pPr algn="just"/>
            <a:endParaRPr lang="pl-PL" sz="800" b="1" dirty="0"/>
          </a:p>
          <a:p>
            <a:pPr marL="271463" indent="-271463" algn="just"/>
            <a:r>
              <a:rPr lang="pl-PL" sz="1400" dirty="0"/>
              <a:t>4. 	W terminie 7 dni od dnia, w którym decyzja, o której mowa w ust. 1, stała się ostateczna, organ regulacyjny:</a:t>
            </a:r>
          </a:p>
          <a:p>
            <a:pPr marL="534988" indent="-263525" algn="just"/>
            <a:r>
              <a:rPr lang="pl-PL" sz="1400" dirty="0"/>
              <a:t>1) 	doręcza tę decyzję przedsiębiorstwu wodociągowo-kanalizacyjnemu oraz właściwemu wójtowi (burmistrzowi, prezydentowi miasta);</a:t>
            </a:r>
          </a:p>
          <a:p>
            <a:pPr marL="534988" indent="-263525" algn="just"/>
            <a:r>
              <a:rPr lang="pl-PL" sz="1400" dirty="0"/>
              <a:t>2) 	ogłasza ceny i stawki opłat na stronie podmiotowej Biuletynu Informacji Publicznej Państwowego Gospodarstwa Wodnego Wody Polskie.</a:t>
            </a:r>
          </a:p>
          <a:p>
            <a:pPr marL="271463" indent="-271463" algn="just"/>
            <a:r>
              <a:rPr lang="pl-PL" sz="1400" dirty="0"/>
              <a:t>5. 	Właściwy wójt (burmistrz, prezydent miasta) zamieszcza ceny i stawki opłat na stronie podmiotowej Biuletynu Informacji Publicznej właściwej gminy w terminie 7 dni od dnia doręczenia, o którym mowa w ust. 4 pkt 1.</a:t>
            </a:r>
          </a:p>
          <a:p>
            <a:pPr marL="271463" indent="-271463" algn="just"/>
            <a:r>
              <a:rPr lang="pl-PL" sz="1400" dirty="0"/>
              <a:t>6. 	Przedsiębiorstwo wodociągowo-kanalizacyjne zamieszcza ceny i stawki opłat na swojej stronie internetowej lub udostępnia je w punktach obsługi klientów w terminie 7 dni od dnia doręczenia, o którym mowa w ust. 4 pkt 1.</a:t>
            </a:r>
          </a:p>
          <a:p>
            <a:pPr marL="271463" indent="-271463" algn="just"/>
            <a:r>
              <a:rPr lang="pl-PL" sz="1400" dirty="0"/>
              <a:t>7. 	Ceny i stawki opłat wchodzą w życie po upływie 7 dni od dnia ogłoszenia, o którym mowa w ust. 4 pkt 2.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ZATWIERDZENIE CEN I STAWEK OPŁAT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5738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3548" y="596776"/>
            <a:ext cx="8136904" cy="3554390"/>
          </a:xfrm>
        </p:spPr>
        <p:txBody>
          <a:bodyPr>
            <a:normAutofit/>
          </a:bodyPr>
          <a:lstStyle/>
          <a:p>
            <a:endParaRPr lang="pl-PL" sz="1400" b="1" dirty="0"/>
          </a:p>
          <a:p>
            <a:endParaRPr lang="pl-PL" sz="1400" b="1" dirty="0"/>
          </a:p>
          <a:p>
            <a:pPr algn="just"/>
            <a:r>
              <a:rPr lang="pl-PL" sz="1400" b="1" dirty="0"/>
              <a:t>Art. 24j. Nowej Ustawy ZZW</a:t>
            </a:r>
          </a:p>
          <a:p>
            <a:pPr algn="just"/>
            <a:endParaRPr lang="pl-PL" sz="800" b="1" dirty="0"/>
          </a:p>
          <a:p>
            <a:pPr marL="271463" indent="-271463" algn="just"/>
            <a:r>
              <a:rPr lang="pl-PL" sz="1400" dirty="0"/>
              <a:t>1. W uzasadnionych przypadkach, w szczególności jeżeli wynika to z udokumentowanych zmian warunków ekonomicznych oraz wielkości usług i warunków ich świadczenia, przedsiębiorstwo wodociągowo-kanalizacyjne w trakcie obowiązywania dotychczasowej taryfy może złożyć do organu regulacyjnego wniosek o skrócenie okresu obowiązywania tej taryfy wraz z projektem nowej taryfy oraz uzasadnieniem, jednak nie później niż przed rozpoczęciem biegu terminu 120 dni od planowanego dnia wejścia w życie nowej taryfy. Przepisy art. 24b–24e i art. 24f ust. 1 stosuje się odpowiednio.</a:t>
            </a:r>
          </a:p>
          <a:p>
            <a:pPr marL="271463" indent="-271463" algn="just"/>
            <a:r>
              <a:rPr lang="pl-PL" sz="1400" dirty="0"/>
              <a:t>2. 	W decyzji zatwierdzającej taryfę orzeka się o skróceniu czasu obowiązywania dotychczasowej taryfy.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„ZMIANA” TARYFY</a:t>
            </a:r>
          </a:p>
        </p:txBody>
      </p:sp>
    </p:spTree>
    <p:extLst>
      <p:ext uri="{BB962C8B-B14F-4D97-AF65-F5344CB8AC3E}">
        <p14:creationId xmlns:p14="http://schemas.microsoft.com/office/powerpoint/2010/main" val="31083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3548" y="596776"/>
            <a:ext cx="8136904" cy="3554390"/>
          </a:xfrm>
        </p:spPr>
        <p:txBody>
          <a:bodyPr>
            <a:normAutofit/>
          </a:bodyPr>
          <a:lstStyle/>
          <a:p>
            <a:endParaRPr lang="pl-PL" sz="1800" b="1" dirty="0" smtClean="0"/>
          </a:p>
          <a:p>
            <a:endParaRPr lang="pl-PL" sz="1800" b="1" dirty="0"/>
          </a:p>
          <a:p>
            <a:r>
              <a:rPr lang="pl-PL" sz="1800" b="1" dirty="0"/>
              <a:t>Art.  558.  </a:t>
            </a:r>
            <a:r>
              <a:rPr lang="pl-PL" sz="1800" b="1" dirty="0" smtClean="0"/>
              <a:t>Prawa wodnego </a:t>
            </a:r>
          </a:p>
          <a:p>
            <a:pPr algn="just"/>
            <a:r>
              <a:rPr lang="pl-PL" sz="1800" dirty="0" smtClean="0"/>
              <a:t>Wprowadzenie </a:t>
            </a:r>
            <a:r>
              <a:rPr lang="pl-PL" sz="1800" dirty="0"/>
              <a:t>opłat za usługi wodne nie może stanowić podstawy do zmiany taryf, o których mowa w przepisach ustawy z dnia 7 czerwca 2001 r.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zbiorowym zaopatrzeniu w wodę i zbiorowym odprowadzaniu ścieków (Dz. U. </a:t>
            </a:r>
            <a:r>
              <a:rPr lang="pl-PL" sz="1800" dirty="0" smtClean="0"/>
              <a:t>z 2017 </a:t>
            </a:r>
            <a:r>
              <a:rPr lang="pl-PL" sz="1800" dirty="0"/>
              <a:t>r. poz. 328 i 1566), określonych na rok 2018 oraz rok 2019.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„ZMIANA” </a:t>
            </a:r>
            <a:r>
              <a:rPr lang="pl-PL" sz="2000" b="1" dirty="0" smtClean="0"/>
              <a:t>TARYFY A PRAWO WODNE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4503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771550"/>
            <a:ext cx="7632848" cy="3554390"/>
          </a:xfrm>
        </p:spPr>
        <p:txBody>
          <a:bodyPr>
            <a:normAutofit/>
          </a:bodyPr>
          <a:lstStyle/>
          <a:p>
            <a:endParaRPr lang="pl-PL" sz="1600" b="1" dirty="0"/>
          </a:p>
          <a:p>
            <a:endParaRPr lang="pl-PL" sz="1600" b="1" dirty="0"/>
          </a:p>
          <a:p>
            <a:r>
              <a:rPr lang="pl-PL" sz="1400" b="1" dirty="0"/>
              <a:t>Art. 25. Nowej Ustawy ZZW</a:t>
            </a:r>
            <a:endParaRPr lang="pl-PL" sz="1400" dirty="0"/>
          </a:p>
          <a:p>
            <a:endParaRPr lang="pl-PL" sz="1400" b="1" dirty="0"/>
          </a:p>
          <a:p>
            <a:pPr algn="just">
              <a:lnSpc>
                <a:spcPct val="150000"/>
              </a:lnSpc>
            </a:pPr>
            <a:r>
              <a:rPr lang="pl-PL" sz="1400" dirty="0"/>
              <a:t>Minister właściwy do spraw gospodarki wodnej określi, w drodze rozporządzenia, wzór wniosku, o którym mowa w art. 24b ust. 2, kierując się potrzebą ujednolicenia oraz usprawnienia procesu zatwierdzania taryfy.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NOWY WZÓR WNIOSKU O ZATWIERDZENIE TARYFY</a:t>
            </a:r>
          </a:p>
        </p:txBody>
      </p:sp>
    </p:spTree>
    <p:extLst>
      <p:ext uri="{BB962C8B-B14F-4D97-AF65-F5344CB8AC3E}">
        <p14:creationId xmlns:p14="http://schemas.microsoft.com/office/powerpoint/2010/main" val="34488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794555"/>
            <a:ext cx="8136904" cy="3554390"/>
          </a:xfrm>
        </p:spPr>
        <p:txBody>
          <a:bodyPr>
            <a:normAutofit/>
          </a:bodyPr>
          <a:lstStyle/>
          <a:p>
            <a:endParaRPr lang="pl-PL" sz="1400" b="1" dirty="0"/>
          </a:p>
          <a:p>
            <a:r>
              <a:rPr lang="pl-PL" sz="1400" b="1" dirty="0"/>
              <a:t>Art. 9. Nowelizacji </a:t>
            </a:r>
          </a:p>
          <a:p>
            <a:endParaRPr lang="pl-PL" sz="500" dirty="0"/>
          </a:p>
          <a:p>
            <a:pPr marL="271463" indent="-271463" algn="just">
              <a:spcBef>
                <a:spcPts val="600"/>
              </a:spcBef>
            </a:pPr>
            <a:r>
              <a:rPr lang="pl-PL" sz="1400" b="1" dirty="0"/>
              <a:t>1. 	Taryfy obowiązujące w dniu wejścia w życie niniejszej ustawy zachowują moc przez okres 180 dni od dnia wejścia w życie niniejszej ustawy.</a:t>
            </a:r>
          </a:p>
          <a:p>
            <a:pPr marL="271463" indent="-271463" algn="just">
              <a:spcBef>
                <a:spcPts val="600"/>
              </a:spcBef>
            </a:pPr>
            <a:r>
              <a:rPr lang="pl-PL" sz="1400" b="1" dirty="0"/>
              <a:t>2. 	Przedsiębiorstwo wodociągowo-kanalizacyjne przekazuje organowi regulacyjnemu, o którym mowa w art. 27a ust. 1 ustawy zmienianej w art. 1, wniosek o zatwierdzenie taryfy w terminie 90 dni przed upływem okresu, o którym mowa w ust. 1.</a:t>
            </a:r>
          </a:p>
          <a:p>
            <a:pPr marL="271463" indent="-271463" algn="just">
              <a:spcBef>
                <a:spcPts val="600"/>
              </a:spcBef>
            </a:pPr>
            <a:r>
              <a:rPr lang="pl-PL" sz="1400" dirty="0"/>
              <a:t>3. 	Jeżeli rada gminy przed dniem wejścia w życie niniejszej ustawy nie podjęła uchwały w terminie, o którym mowa w art. 24 ust. 5 ustawy zmienianej w art. 1, i nie upłynął termin 70 dni, o którym mowa w art. 24 ust. 8 ustawy zmienianej w art. 1 – przyjmuje się że taryfy zweryfikowane przez wójta (burmistrza, prezydenta miasta) wchodzą w życie z dniem wejścia w życie niniejszej ustawy. Przepisy ust. 1 i 2 stosuje się.</a:t>
            </a:r>
          </a:p>
          <a:p>
            <a:endParaRPr lang="pl-PL" sz="900" b="1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PRZEPISY PRZEJŚCIOWE – PRZYPADEK 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PRZEPISY PRZEJŚCIOWE – PRZYPADEK I</a:t>
            </a:r>
            <a:endParaRPr lang="pl-PL" dirty="0"/>
          </a:p>
        </p:txBody>
      </p:sp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7851991" y="3153019"/>
            <a:ext cx="729308" cy="2251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czas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843808" y="3910285"/>
            <a:ext cx="244827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Taryfa 1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obowiązuje w dniu wejścia w życie Nowelizacji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611560" y="3378198"/>
            <a:ext cx="727280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94314" y="2571750"/>
            <a:ext cx="1471613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Wejście w życie Nowelizacji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3712790" y="3633469"/>
            <a:ext cx="20955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3985840" y="3184524"/>
            <a:ext cx="0" cy="40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43608" y="3908701"/>
            <a:ext cx="139065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Wejście w życie </a:t>
            </a: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Taryfy 1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2000195" y="3594099"/>
            <a:ext cx="20955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2253560" y="3282949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241036" y="2103115"/>
            <a:ext cx="3147388" cy="828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 dni od dnia wejścia w życie Nowelizacji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ostatni dzień na złożenie wniosku o zatwierdzenie Taryfy N zgodnie z przepisami wprowadzonymi Nowelizacją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5478090" y="2931790"/>
            <a:ext cx="310074" cy="300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5459040" y="3267709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93759" y="710640"/>
            <a:ext cx="81472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Taryfa 1 obowiązuje w dniu wejścia w życie Nowelizacji.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SzTx/>
              <a:buFont typeface="Wingdings" panose="05000000000000000000" pitchFamily="2" charset="2"/>
              <a:buChar char="§"/>
              <a:tabLst/>
            </a:pP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Font typeface="Wingdings" panose="05000000000000000000" pitchFamily="2" charset="2"/>
              <a:buChar char="§"/>
            </a:pPr>
            <a:r>
              <a:rPr lang="pl-PL" altLang="pl-PL" sz="1400" dirty="0">
                <a:ea typeface="Calibri" panose="020F0502020204030204" pitchFamily="34" charset="0"/>
                <a:cs typeface="Arial" panose="020B0604020202020204" pitchFamily="34" charset="0"/>
              </a:rPr>
              <a:t>Zgodnie z art. 9 ust. 1 Nowelizacji </a:t>
            </a:r>
            <a:r>
              <a:rPr lang="pl-PL" altLang="pl-PL" sz="1400" b="1" dirty="0">
                <a:ea typeface="Calibri" panose="020F0502020204030204" pitchFamily="34" charset="0"/>
                <a:cs typeface="Arial" panose="020B0604020202020204" pitchFamily="34" charset="0"/>
              </a:rPr>
              <a:t>taryfy, które będą obowiązywać w dniu wejścia w życie Nowelizacji, zachowują moc przez okres 180 dni od dnia wejścia w życie Nowelizacji</a:t>
            </a:r>
            <a:r>
              <a:rPr lang="pl-PL" altLang="pl-PL" sz="14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altLang="pl-PL" sz="14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794555"/>
            <a:ext cx="8136904" cy="3554390"/>
          </a:xfrm>
        </p:spPr>
        <p:txBody>
          <a:bodyPr>
            <a:noAutofit/>
          </a:bodyPr>
          <a:lstStyle/>
          <a:p>
            <a:pPr algn="just"/>
            <a:r>
              <a:rPr lang="pl-PL" sz="1500" b="1" dirty="0"/>
              <a:t>Art. 27a. Nowej Ustawy ZZW</a:t>
            </a:r>
          </a:p>
          <a:p>
            <a:pPr algn="just"/>
            <a:endParaRPr lang="pl-PL" sz="400" dirty="0"/>
          </a:p>
          <a:p>
            <a:pPr marL="271463" indent="-271463" algn="just"/>
            <a:r>
              <a:rPr lang="pl-PL" sz="1500" dirty="0"/>
              <a:t>1.	Organem regulacyjnym jest </a:t>
            </a:r>
            <a:r>
              <a:rPr lang="pl-PL" sz="1500" b="1" dirty="0"/>
              <a:t>dyrektor regionalnego zarządu gospodarki wodnej Państwowego Gospodarstwa Wodnego Wody Polskie</a:t>
            </a:r>
            <a:r>
              <a:rPr lang="pl-PL" sz="1500" dirty="0"/>
              <a:t>.</a:t>
            </a:r>
          </a:p>
          <a:p>
            <a:pPr marL="271463" indent="-271463" algn="just"/>
            <a:endParaRPr lang="pl-PL" sz="1500" dirty="0"/>
          </a:p>
          <a:p>
            <a:r>
              <a:rPr lang="pl-PL" sz="1500" b="1" dirty="0"/>
              <a:t>Art. 12. Nowelizacji</a:t>
            </a:r>
          </a:p>
          <a:p>
            <a:pPr marL="271463" indent="-271463" algn="just"/>
            <a:r>
              <a:rPr lang="pl-PL" sz="1500" dirty="0"/>
              <a:t>1. 	</a:t>
            </a:r>
            <a:r>
              <a:rPr lang="pl-PL" sz="1500" b="1" dirty="0"/>
              <a:t>Do dnia 31 grudnia 2017 r. zadania organu regulacyjnego</a:t>
            </a:r>
            <a:r>
              <a:rPr lang="pl-PL" sz="1500" dirty="0"/>
              <a:t>, o których mowa w przepisach niniejszej ustawy, </a:t>
            </a:r>
            <a:r>
              <a:rPr lang="pl-PL" sz="1500" b="1" dirty="0"/>
              <a:t>wykonuje Prezes Krajowego Zarządu Gospodarki Wodnej</a:t>
            </a:r>
            <a:r>
              <a:rPr lang="pl-PL" sz="1500" dirty="0"/>
              <a:t>.</a:t>
            </a:r>
          </a:p>
          <a:p>
            <a:pPr marL="271463" indent="-271463" algn="just"/>
            <a:r>
              <a:rPr lang="pl-PL" sz="1500" dirty="0"/>
              <a:t>2. 	Z dniem 1 stycznia 2018 r. Prezes Państwowego Gospodarstwa Wodnego Wody Polskie albo właściwi dyrektorzy regionalnych zarządów gospodarki wodnej Państwowego Gospodarstwa Wodnego Wody Polskie wstępują zgodnie ze swoją właściwością w miejsce Prezesa Krajowego Zarządu Gospodarki Wodnej do postępowań administracyjnych wszczętych i niezakończonych przed tym dniem. Wnioski o ponowne rozpatrzenie sprawy złożone do Prezesa Krajowego Zarządu Gospodarki Wodnej i nierozpatrzone przed dniem 1 stycznia 2018 r. rozpatruje Prezes Państwowego Gospodarstwa Wodnego Wody Polskie.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NIEZALEŻNOŚĆ ORGANU REGULACYJNEGO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436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627534"/>
            <a:ext cx="8280920" cy="4104456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400" b="1" dirty="0"/>
              <a:t>Art. 6. Nowelizacji</a:t>
            </a:r>
          </a:p>
          <a:p>
            <a:pPr algn="just"/>
            <a:endParaRPr lang="pl-PL" sz="100" dirty="0"/>
          </a:p>
          <a:p>
            <a:pPr marL="271463" indent="-271463" algn="just"/>
            <a:r>
              <a:rPr lang="pl-PL" sz="1400" b="1" dirty="0"/>
              <a:t>1. 	Do spraw, w których postępowanie wszczęto przed dniem wejścia w życie niniejszej ustawy, stosuje się przepisy ustawy zmienianej w art. 1 w brzmieniu nadanym niniejszą ustawą.</a:t>
            </a:r>
          </a:p>
          <a:p>
            <a:pPr marL="271463" indent="-271463" algn="just"/>
            <a:r>
              <a:rPr lang="pl-PL" sz="1400" dirty="0"/>
              <a:t>2. 	Wójt (burmistrz, prezydent miasta) przekazuje organowi regulacyjnemu, o którym mowa w art. 27a ust. 1 ustawy zmienianej w art. 1, dokumentację dotyczącą postępowań o zatwierdzenie taryfy w terminie 14 dni od dnia wejścia w życie niniejszej ustawy.</a:t>
            </a:r>
          </a:p>
          <a:p>
            <a:pPr marL="271463" indent="-271463" algn="just"/>
            <a:r>
              <a:rPr lang="pl-PL" sz="1400" dirty="0"/>
              <a:t>3. 	</a:t>
            </a:r>
            <a:r>
              <a:rPr lang="pl-PL" sz="1400" b="1" dirty="0"/>
              <a:t>Organ regulacyjny</a:t>
            </a:r>
            <a:r>
              <a:rPr lang="pl-PL" sz="1400" dirty="0"/>
              <a:t>, o którym mowa w art. 27a ust. 1 ustawy zmienianej w art. 1, </a:t>
            </a:r>
            <a:r>
              <a:rPr lang="pl-PL" sz="1400" b="1" dirty="0"/>
              <a:t>wzywa przedsiębiorstwo wodociągowo-kanalizacyjne</a:t>
            </a:r>
            <a:r>
              <a:rPr lang="pl-PL" sz="1400" dirty="0"/>
              <a:t>, którego dotyczy postępowanie o zatwierdzenie taryfy, </a:t>
            </a:r>
            <a:r>
              <a:rPr lang="pl-PL" sz="1400" b="1" dirty="0"/>
              <a:t>do przedłożenia</a:t>
            </a:r>
            <a:r>
              <a:rPr lang="pl-PL" sz="1400" dirty="0"/>
              <a:t>, w terminie nie krótszym niż 21 dni od dnia doręczenia wezwania, </a:t>
            </a:r>
            <a:r>
              <a:rPr lang="pl-PL" sz="1400" b="1" dirty="0"/>
              <a:t>dokumentacji spełniającej wymogi określone w ustawie zmienianej w art. 1 w brzmieniu nadanym niniejszą ustawą</a:t>
            </a:r>
            <a:r>
              <a:rPr lang="pl-PL" sz="1400" dirty="0"/>
              <a:t>.</a:t>
            </a:r>
          </a:p>
          <a:p>
            <a:pPr marL="271463" indent="-271463" algn="just"/>
            <a:r>
              <a:rPr lang="pl-PL" sz="1400" dirty="0"/>
              <a:t>4. 	W przypadku postępowań o zatwierdzenie taryfy wszczętych a niezakończonych przed dniem wejścia w życie niniejszej ustawy do dnia wejścia w życie taryfy albo cen i stawek zgodnie z przepisami ustawy zmienianej w art. 1 w brzmieniu nadanym niniejszą ustawą stosuje się ostatnio obowiązujące taryfy.</a:t>
            </a:r>
          </a:p>
          <a:p>
            <a:pPr marL="271463" indent="-271463" algn="just"/>
            <a:r>
              <a:rPr lang="pl-PL" sz="1400" dirty="0"/>
              <a:t>5. 	W przypadku, o którym mowa w ust. 3, termin, o którym mowa w art. 24c ust. 1 ustawy zmienianej w art. 1, wynosi 90 dni od dnia otrzymania dokumentacji przez organ regulacyjny, o którym mowa w art. 27a ust. 1 ustawy zmienianej w art. 1.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7986"/>
            <a:ext cx="8147248" cy="637580"/>
          </a:xfrm>
        </p:spPr>
        <p:txBody>
          <a:bodyPr/>
          <a:lstStyle/>
          <a:p>
            <a:r>
              <a:rPr lang="pl-PL" sz="2000" b="1" dirty="0"/>
              <a:t>PRZEPISY PRZEJŚCIOWE – PRZYPADEK 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00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PRZEPISY PRZEJŚCIOWE – PRZYPADEK II</a:t>
            </a:r>
            <a:endParaRPr lang="pl-PL" dirty="0"/>
          </a:p>
        </p:txBody>
      </p:sp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7851991" y="2887958"/>
            <a:ext cx="729308" cy="2251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czas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987824" y="3619580"/>
            <a:ext cx="1872208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dniu wejścia w życie Nowelizacji obowiązuje </a:t>
            </a:r>
            <a:r>
              <a:rPr lang="pl-PL" altLang="pl-P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Taryfa 1</a:t>
            </a:r>
            <a:endParaRPr lang="pl-PL" altLang="pl-PL" sz="1200" b="1" dirty="0">
              <a:latin typeface="Arial" panose="020B0604020202020204" pitchFamily="34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611560" y="3113137"/>
            <a:ext cx="727280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94314" y="2306689"/>
            <a:ext cx="1471613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Wejście w życie Nowelizacji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3712790" y="3368408"/>
            <a:ext cx="20955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3985840" y="2919463"/>
            <a:ext cx="0" cy="40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55576" y="3619580"/>
            <a:ext cx="2017703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/>
              <a:t>Złożenie wniosku o zatwierdzenie </a:t>
            </a:r>
            <a:r>
              <a:rPr lang="pl-PL" sz="1200" b="1" dirty="0"/>
              <a:t>Taryfy 2</a:t>
            </a:r>
            <a:endParaRPr lang="pl-PL" sz="1200" dirty="0"/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2051720" y="3363306"/>
            <a:ext cx="199336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2253560" y="3017888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635909" y="3615283"/>
            <a:ext cx="3147388" cy="828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sz="1200" dirty="0"/>
              <a:t>Upływ 45 dni od dnia złożenia wniosku na podjęcie uchwały o zatwierdzeniu </a:t>
            </a:r>
            <a:r>
              <a:rPr lang="pl-PL" sz="1200" b="1" dirty="0"/>
              <a:t>Taryfy 2</a:t>
            </a:r>
            <a:r>
              <a:rPr lang="pl-PL" sz="1200" dirty="0"/>
              <a:t> przypada po wejściu w życie Nowelizacji (uchwała nie została podjęta przed wejściem w życie Nowelizacji)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H="1" flipV="1">
            <a:off x="5486629" y="3368408"/>
            <a:ext cx="320454" cy="21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5459040" y="3002648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11602" y="812566"/>
            <a:ext cx="81647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Font typeface="Wingdings" panose="05000000000000000000" pitchFamily="2" charset="2"/>
              <a:buChar char="§"/>
            </a:pPr>
            <a:r>
              <a:rPr lang="pl-PL" sz="1400" dirty="0"/>
              <a:t>Wniosek o zatwierdzenie </a:t>
            </a:r>
            <a:r>
              <a:rPr lang="pl-PL" sz="1400" b="1" dirty="0"/>
              <a:t>Taryfy 2</a:t>
            </a:r>
            <a:r>
              <a:rPr lang="pl-PL" sz="1400" dirty="0"/>
              <a:t> został złożony przed wejściem w życie Nowelizacji.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Font typeface="Wingdings" panose="05000000000000000000" pitchFamily="2" charset="2"/>
              <a:buChar char="§"/>
            </a:pPr>
            <a:r>
              <a:rPr lang="pl-PL" sz="1400" dirty="0"/>
              <a:t>Do dnia wejścia w życie Nowelizacji </a:t>
            </a:r>
            <a:r>
              <a:rPr lang="pl-PL" sz="1400" b="1" dirty="0"/>
              <a:t>rada gminy nie podjęła uchwały</a:t>
            </a:r>
            <a:r>
              <a:rPr lang="pl-PL" sz="1400" dirty="0"/>
              <a:t> o zatwierdzeniu Taryfy 2, a </a:t>
            </a:r>
            <a:r>
              <a:rPr lang="pl-PL" sz="1400" b="1" dirty="0"/>
              <a:t>termin na podjęcie takiej uchwały nie minął</a:t>
            </a:r>
            <a:r>
              <a:rPr lang="pl-PL" sz="1400" dirty="0"/>
              <a:t>.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Font typeface="Wingdings" panose="05000000000000000000" pitchFamily="2" charset="2"/>
              <a:buChar char="§"/>
            </a:pPr>
            <a:r>
              <a:rPr lang="pl-PL" sz="1400" b="1" dirty="0"/>
              <a:t>Postępowanie o zatwierdzenie Taryfy 2 przejmuje organ regulacyjny – termin na wydanie decyzji o zatwierdzeniu Taryfy 2 wynosi 90 dni od dnia przekazania dokumentacji.</a:t>
            </a:r>
            <a:endParaRPr lang="pl-PL" altLang="pl-PL" sz="1400" dirty="0"/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sz="1400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2372" y="699542"/>
            <a:ext cx="8136904" cy="3554390"/>
          </a:xfrm>
        </p:spPr>
        <p:txBody>
          <a:bodyPr>
            <a:normAutofit/>
          </a:bodyPr>
          <a:lstStyle/>
          <a:p>
            <a:endParaRPr lang="pl-PL" sz="1400" b="1" dirty="0"/>
          </a:p>
          <a:p>
            <a:r>
              <a:rPr lang="pl-PL" sz="1400" b="1" dirty="0"/>
              <a:t>Art. 9. Nowelizacji </a:t>
            </a:r>
          </a:p>
          <a:p>
            <a:endParaRPr lang="pl-PL" sz="700" dirty="0"/>
          </a:p>
          <a:p>
            <a:pPr marL="271463" indent="-271463" algn="just"/>
            <a:r>
              <a:rPr lang="pl-PL" sz="1400" dirty="0"/>
              <a:t>1. 	Taryfy obowiązujące w dniu wejścia w życie niniejszej ustawy zachowują moc przez okres 180 dni od dnia wejścia w życie niniejszej ustawy.</a:t>
            </a:r>
          </a:p>
          <a:p>
            <a:pPr marL="271463" indent="-271463" algn="just"/>
            <a:r>
              <a:rPr lang="pl-PL" sz="1400" dirty="0"/>
              <a:t>2. 	Przedsiębiorstwo wodociągowo-kanalizacyjne przekazuje organowi regulacyjnemu, o którym mowa w art. 27a ust. 1 ustawy zmienianej w art. 1, wniosek o zatwierdzenie taryfy w terminie 90 dni przed upływem okresu, o którym mowa w ust. 1.</a:t>
            </a:r>
          </a:p>
          <a:p>
            <a:pPr marL="271463" indent="-271463" algn="just"/>
            <a:r>
              <a:rPr lang="pl-PL" sz="1400" b="1" dirty="0"/>
              <a:t>3. 	Jeżeli rada gminy przed dniem wejścia w życie niniejszej ustawy nie podjęła uchwały w terminie, o którym mowa w art. 24 ust. 5 ustawy zmienianej w art. 1, i nie upłynął termin 70 dni, o którym mowa w art. 24 ust. 8 ustawy zmienianej w art. 1 – przyjmuje się że taryfy zweryfikowane przez wójta (burmistrza, prezydenta miasta) wchodzą w życie z dniem wejścia w życie niniejszej ustawy. Przepisy ust. 1 i 2 stosuje się.</a:t>
            </a:r>
          </a:p>
          <a:p>
            <a:endParaRPr lang="pl-PL" sz="900" b="1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PRZEPISY PRZEJŚCIOWE – PRZYPADEK III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05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PRZEPISY PRZEJŚCIOWE – PRZYPADEK III</a:t>
            </a:r>
            <a:endParaRPr lang="pl-PL" dirty="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16554" y="699542"/>
            <a:ext cx="827024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Font typeface="Wingdings" panose="05000000000000000000" pitchFamily="2" charset="2"/>
              <a:buChar char="§"/>
            </a:pPr>
            <a:r>
              <a:rPr lang="pl-PL" sz="1400" dirty="0"/>
              <a:t>Wniosek o zatwierdzenie </a:t>
            </a:r>
            <a:r>
              <a:rPr lang="pl-PL" sz="1400" b="1" dirty="0"/>
              <a:t>Taryfy 2</a:t>
            </a:r>
            <a:r>
              <a:rPr lang="pl-PL" sz="1400" dirty="0"/>
              <a:t> został złożony przed wejściem w życie Nowelizacji.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Font typeface="Wingdings" panose="05000000000000000000" pitchFamily="2" charset="2"/>
              <a:buChar char="§"/>
            </a:pPr>
            <a:r>
              <a:rPr lang="pl-PL" sz="1400" dirty="0"/>
              <a:t>Do dnia wejścia w życie Nowelizacji </a:t>
            </a:r>
            <a:r>
              <a:rPr lang="pl-PL" sz="1400" b="1" dirty="0"/>
              <a:t>rada gminy nie podjęła w terminie 45 dni od daty złożenia wniosku uchwały</a:t>
            </a:r>
            <a:r>
              <a:rPr lang="pl-PL" sz="1400" dirty="0"/>
              <a:t> o zatwierdzeniu Taryfy 2, </a:t>
            </a:r>
            <a:r>
              <a:rPr lang="pl-PL" sz="1400" b="1" dirty="0"/>
              <a:t>a termin 70 dni od dnia złożenia wniosku przez przedsiębiorstwo wodociągowo-kanalizacyjne nie upłynął.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Font typeface="Wingdings" panose="05000000000000000000" pitchFamily="2" charset="2"/>
              <a:buChar char="§"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Taryfa</a:t>
            </a:r>
            <a:r>
              <a:rPr kumimoji="0" lang="pl-PL" altLang="pl-PL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2 wejdzie w życie z dniem wejścia w życie Nowelizacji.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2"/>
          <p:cNvSpPr txBox="1">
            <a:spLocks noChangeArrowheads="1"/>
          </p:cNvSpPr>
          <p:nvPr/>
        </p:nvSpPr>
        <p:spPr bwMode="auto">
          <a:xfrm>
            <a:off x="7953200" y="3027526"/>
            <a:ext cx="758190" cy="2641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czas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23727" y="3848075"/>
            <a:ext cx="2808313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ciągu 45 dni od dnia złożenia wniosku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brak uchwały rady gminy w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przedmiocie zatwierdzenia </a:t>
            </a: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Taryfy 2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284058" y="3849755"/>
            <a:ext cx="179226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Złożenie wniosku o zatwierdzenie </a:t>
            </a: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Taryfy 2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3" name="Łącznik prosty ze strzałką 22"/>
          <p:cNvCxnSpPr/>
          <p:nvPr/>
        </p:nvCxnSpPr>
        <p:spPr>
          <a:xfrm>
            <a:off x="756376" y="3307695"/>
            <a:ext cx="720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2123728" y="3180060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V="1">
            <a:off x="1736725" y="3513435"/>
            <a:ext cx="20955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3542665" y="3181330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242816" y="2499598"/>
            <a:ext cx="14732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Wejście w życie Nowelizacji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8" name="Łącznik prosty 27"/>
          <p:cNvCxnSpPr/>
          <p:nvPr/>
        </p:nvCxnSpPr>
        <p:spPr>
          <a:xfrm>
            <a:off x="3984625" y="3089890"/>
            <a:ext cx="0" cy="40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2123728" y="3228955"/>
            <a:ext cx="1418937" cy="129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sz="1200"/>
          </a:p>
        </p:txBody>
      </p:sp>
      <p:sp>
        <p:nvSpPr>
          <p:cNvPr id="30" name="Nawias klamrowy zamykający 29"/>
          <p:cNvSpPr/>
          <p:nvPr/>
        </p:nvSpPr>
        <p:spPr>
          <a:xfrm rot="5400000">
            <a:off x="2680796" y="2881437"/>
            <a:ext cx="304165" cy="14183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sz="1200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292080" y="2010722"/>
            <a:ext cx="3456384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 dni od dnia wejścia w życie Nowelizacji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ostatni dzień na złożenie wniosku o zatwierdzenie Taryfy N zgodnie z przepisami wprowadzonymi Nowelizacją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" name="Łącznik prosty 31"/>
          <p:cNvCxnSpPr/>
          <p:nvPr/>
        </p:nvCxnSpPr>
        <p:spPr>
          <a:xfrm>
            <a:off x="5537691" y="3182600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flipH="1">
            <a:off x="6650114" y="2787630"/>
            <a:ext cx="226695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008811" y="3846058"/>
            <a:ext cx="2281465" cy="495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Upływ terminu 70 dni od dnia złożenia wniosku o zatwierdzenie </a:t>
            </a: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Taryfy 2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5" name="Łącznik prosty ze strzałką 34"/>
          <p:cNvCxnSpPr/>
          <p:nvPr/>
        </p:nvCxnSpPr>
        <p:spPr>
          <a:xfrm flipH="1" flipV="1">
            <a:off x="5577061" y="3513435"/>
            <a:ext cx="219075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6650114" y="3174345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PRZEPISY PRZEJŚCIOWE – PRZYPADEK IV</a:t>
            </a:r>
            <a:endParaRPr lang="pl-PL" dirty="0"/>
          </a:p>
        </p:txBody>
      </p:sp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7851991" y="2936995"/>
            <a:ext cx="729308" cy="2251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czas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012688" y="3717164"/>
            <a:ext cx="1567423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dniu wejścia w życie Nowelizacji obowiązuje </a:t>
            </a:r>
            <a:r>
              <a:rPr lang="pl-PL" altLang="pl-PL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Taryfa 1</a:t>
            </a:r>
            <a:endParaRPr kumimoji="0" lang="pl-PL" altLang="pl-PL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611560" y="3162174"/>
            <a:ext cx="727280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94314" y="2355726"/>
            <a:ext cx="1471613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Wejście w życie Nowelizacji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 flipV="1">
            <a:off x="4201735" y="3448448"/>
            <a:ext cx="217612" cy="171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3985840" y="2968500"/>
            <a:ext cx="0" cy="401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7545" y="3717164"/>
            <a:ext cx="173343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/>
              <a:t>Złożenie wniosku o zatwierdzenie </a:t>
            </a:r>
            <a:r>
              <a:rPr lang="pl-PL" sz="1200" b="1" dirty="0"/>
              <a:t>Taryfy 2</a:t>
            </a:r>
            <a:endParaRPr lang="pl-PL" sz="1200" dirty="0"/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1582331" y="3435720"/>
            <a:ext cx="20955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835696" y="3066925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647290" y="3706711"/>
            <a:ext cx="2741544" cy="3934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sz="1200" dirty="0"/>
              <a:t>Planowane wejście w życie </a:t>
            </a:r>
            <a:r>
              <a:rPr lang="pl-PL" sz="1200" b="1" dirty="0"/>
              <a:t>Taryfy 2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5459040" y="3051685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16554" y="718994"/>
            <a:ext cx="827024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Font typeface="Wingdings" panose="05000000000000000000" pitchFamily="2" charset="2"/>
              <a:buChar char="§"/>
            </a:pPr>
            <a:r>
              <a:rPr lang="pl-PL" sz="1400" dirty="0"/>
              <a:t>Wniosek o zatwierdzenie </a:t>
            </a:r>
            <a:r>
              <a:rPr lang="pl-PL" sz="1400" b="1" dirty="0"/>
              <a:t>Taryfy 2</a:t>
            </a:r>
            <a:r>
              <a:rPr lang="pl-PL" sz="1400" dirty="0"/>
              <a:t> został złożony przed wejściem w życie Nowelizacji.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Font typeface="Wingdings" panose="05000000000000000000" pitchFamily="2" charset="2"/>
              <a:buChar char="§"/>
            </a:pPr>
            <a:r>
              <a:rPr lang="pl-PL" sz="1400" b="1" dirty="0"/>
              <a:t>Rada gminy podjęła uchwałę</a:t>
            </a:r>
            <a:r>
              <a:rPr lang="pl-PL" sz="1400" dirty="0"/>
              <a:t> o zatwierdzeniu Taryfy 2, lecz ta nie weszła w życie.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Font typeface="Wingdings" panose="05000000000000000000" pitchFamily="2" charset="2"/>
              <a:buChar char="§"/>
            </a:pPr>
            <a:r>
              <a:rPr lang="pl-PL" altLang="pl-PL" sz="1400" b="1" dirty="0"/>
              <a:t>M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imo postulatów </a:t>
            </a:r>
            <a:r>
              <a:rPr kumimoji="0" lang="pl-PL" altLang="pl-PL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Izby Gospodarczej Wodociągi Polskie kwestii tej nie uregulowano.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881"/>
              </a:buClr>
              <a:buFont typeface="Wingdings" panose="05000000000000000000" pitchFamily="2" charset="2"/>
              <a:buChar char="§"/>
            </a:pPr>
            <a:r>
              <a:rPr kumimoji="0" lang="pl-PL" altLang="pl-PL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Możliwe dwie interpretacje</a:t>
            </a:r>
            <a:r>
              <a:rPr kumimoji="0" lang="pl-PL" altLang="pl-PL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534988" lvl="1" indent="-263525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6C5635"/>
              </a:buClr>
              <a:buFont typeface="Wingdings" panose="05000000000000000000" pitchFamily="2" charset="2"/>
              <a:buChar char="§"/>
            </a:pPr>
            <a:r>
              <a:rPr lang="pl-PL" altLang="pl-PL" sz="1400" baseline="0" dirty="0"/>
              <a:t>Taryfa</a:t>
            </a:r>
            <a:r>
              <a:rPr lang="pl-PL" altLang="pl-PL" sz="1400" dirty="0"/>
              <a:t> 1 zachowuje „ważność” 180 dni od dnia wejścia w życie Nowelizacji.</a:t>
            </a:r>
          </a:p>
          <a:p>
            <a:pPr marL="534988" lvl="1" indent="-263525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6C5635"/>
              </a:buClr>
              <a:buFont typeface="Wingdings" panose="05000000000000000000" pitchFamily="2" charset="2"/>
              <a:buChar char="§"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Taryfa 2 – jako zweryfikowana – wchodzi w życie z dniem wejścia w życie Nowelizacji.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3615" y="7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123728" y="3706711"/>
            <a:ext cx="186211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/>
              <a:t>Uchwała rady gminy zatwierdzająca </a:t>
            </a:r>
            <a:r>
              <a:rPr lang="pl-PL" sz="1200" b="1" dirty="0"/>
              <a:t>Taryfę 2</a:t>
            </a:r>
          </a:p>
        </p:txBody>
      </p:sp>
      <p:cxnSp>
        <p:nvCxnSpPr>
          <p:cNvPr id="23" name="Łącznik prosty ze strzałką 22"/>
          <p:cNvCxnSpPr/>
          <p:nvPr/>
        </p:nvCxnSpPr>
        <p:spPr>
          <a:xfrm flipV="1">
            <a:off x="2878475" y="3425267"/>
            <a:ext cx="20955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3131840" y="3056472"/>
            <a:ext cx="0" cy="229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H="1" flipV="1">
            <a:off x="5724128" y="3465492"/>
            <a:ext cx="217612" cy="171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7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400" b="1" dirty="0"/>
          </a:p>
          <a:p>
            <a:r>
              <a:rPr lang="pl-PL" sz="1400" b="1" dirty="0"/>
              <a:t>Art. 11.</a:t>
            </a:r>
            <a:r>
              <a:rPr lang="pl-PL" sz="1400" dirty="0"/>
              <a:t> </a:t>
            </a:r>
            <a:r>
              <a:rPr lang="pl-PL" sz="1400" b="1" dirty="0"/>
              <a:t>Nowelizacji</a:t>
            </a:r>
          </a:p>
          <a:p>
            <a:endParaRPr lang="pl-PL" sz="500" b="1" dirty="0"/>
          </a:p>
          <a:p>
            <a:pPr algn="just">
              <a:lnSpc>
                <a:spcPct val="150000"/>
              </a:lnSpc>
            </a:pPr>
            <a:r>
              <a:rPr lang="pl-PL" sz="1400" dirty="0"/>
              <a:t>W przypadku wniosków, o których mowa w art. 24b ust. 2 ustawy zmienianej w art. 1, złożonych w okresie od dnia wejścia w życie niniejszej ustawy do dnia 1 stycznia 2018 r., termin, o którym mowa w art. 24c ust. 1 ustawy zmienianej w art. 1, wynosi 90 dni od dnia otrzymania wniosku przez organ regulacyjny, o którym mowa w art. 27a ust. 1 ustawy zmienianej w art. 1.</a:t>
            </a:r>
          </a:p>
          <a:p>
            <a:endParaRPr lang="pl-PL" sz="900" b="1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0794" y="483518"/>
            <a:ext cx="8147248" cy="637580"/>
          </a:xfrm>
        </p:spPr>
        <p:txBody>
          <a:bodyPr/>
          <a:lstStyle/>
          <a:p>
            <a:r>
              <a:rPr lang="pl-PL" sz="2000" b="1" dirty="0"/>
              <a:t>PRZEPISY PRZEJŚCIOWE – TERMIN NA WYDANIE DECYZJI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56076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995686"/>
            <a:ext cx="7787208" cy="853604"/>
          </a:xfrm>
        </p:spPr>
        <p:txBody>
          <a:bodyPr/>
          <a:lstStyle/>
          <a:p>
            <a:pPr algn="ctr"/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REGULAMIN DOSTARCZANIA WODY I ODPROWADZANIA ŚCIEKÓW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33604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 algn="just"/>
            <a:r>
              <a:rPr lang="pl-PL" sz="1400" dirty="0"/>
              <a:t>2.</a:t>
            </a:r>
            <a:r>
              <a:rPr lang="pl-PL" sz="1600" dirty="0"/>
              <a:t> 	</a:t>
            </a:r>
            <a:r>
              <a:rPr lang="pl-PL" sz="1400" dirty="0"/>
              <a:t>Organ nadzoru opiniuje projekt regulaminu dostarczania wody i odprowadzania ścieków w zakresie zgodności z przepisami ustawy oraz przepisami ustawy z dnia 20 lipca 2017 r. - Prawo wodne (Dz. U. poz. 1566) i wydaje w drodze postanowienia opinię nie później niż w terminie miesiąca od dnia doręczenia tego projektu.</a:t>
            </a:r>
          </a:p>
          <a:p>
            <a:pPr marL="360363" indent="-360363" algn="just"/>
            <a:r>
              <a:rPr lang="pl-PL" sz="1400" dirty="0"/>
              <a:t>3.	Wydając opinię negatywną organ nadzoru wskazuje braki projektu regulaminu dostarczania wody i odprowadzania ścieków, które wymagają uzupełnienia.</a:t>
            </a:r>
          </a:p>
          <a:p>
            <a:pPr marL="360363" indent="-360363" algn="just"/>
            <a:r>
              <a:rPr lang="pl-PL" sz="1400" dirty="0"/>
              <a:t>4.	Rada gminy uchwala regulamin dostarczania wody i odprowadzania ścieków jeżeli:</a:t>
            </a:r>
          </a:p>
          <a:p>
            <a:pPr marL="715963" indent="-355600" algn="just">
              <a:buClrTx/>
              <a:buFont typeface="+mj-lt"/>
              <a:buAutoNum type="arabicParenR"/>
            </a:pPr>
            <a:r>
              <a:rPr lang="pl-PL" sz="1400" dirty="0"/>
              <a:t>opinia, o której mowa w ust. 4, jest pozytywna;</a:t>
            </a:r>
          </a:p>
          <a:p>
            <a:pPr marL="715963" indent="-355600" algn="just">
              <a:buClrTx/>
              <a:buFont typeface="+mj-lt"/>
              <a:buAutoNum type="arabicParenR"/>
            </a:pPr>
            <a:r>
              <a:rPr lang="pl-PL" sz="1400" dirty="0"/>
              <a:t>organ nadzoru nie wydał w terminie postanowienia, o którym mowa w ust. [2]. </a:t>
            </a:r>
          </a:p>
          <a:p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CHARAKTER OPINII W PROJEKCIE NOWELIZACJI</a:t>
            </a:r>
          </a:p>
        </p:txBody>
      </p:sp>
    </p:spTree>
    <p:extLst>
      <p:ext uri="{BB962C8B-B14F-4D97-AF65-F5344CB8AC3E}">
        <p14:creationId xmlns:p14="http://schemas.microsoft.com/office/powerpoint/2010/main" val="31359645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l-PL" sz="1500" b="1" dirty="0">
                <a:solidFill>
                  <a:prstClr val="black"/>
                </a:solidFill>
              </a:rPr>
              <a:t>Art. 19 Nowej Ustawy ZZW</a:t>
            </a:r>
            <a:r>
              <a:rPr lang="pl-PL" sz="1500" dirty="0">
                <a:solidFill>
                  <a:prstClr val="black"/>
                </a:solidFill>
              </a:rPr>
              <a:t>	</a:t>
            </a:r>
          </a:p>
          <a:p>
            <a:pPr lvl="0" algn="just"/>
            <a:endParaRPr lang="pl-PL" sz="900" dirty="0">
              <a:solidFill>
                <a:prstClr val="black"/>
              </a:solidFill>
            </a:endParaRPr>
          </a:p>
          <a:p>
            <a:pPr marL="271463" lvl="0" indent="-271463" algn="just"/>
            <a:r>
              <a:rPr lang="pl-PL" sz="1500" dirty="0">
                <a:solidFill>
                  <a:prstClr val="black"/>
                </a:solidFill>
              </a:rPr>
              <a:t>1.	Rada gminy, po dokonaniu analizy projektów regulaminów dostarczania wody i odprowadzania ścieków opracowanych przez przedsiębiorstwa wodociągowo-kanalizacyjne, uchwala regulamin dostarczania wody i odprowadzania ścieków, zwany dalej „regulaminem”. Regulamin jest aktem prawa miejscowego.</a:t>
            </a:r>
          </a:p>
          <a:p>
            <a:pPr marL="271463" lvl="0" indent="-271463" algn="just"/>
            <a:r>
              <a:rPr lang="pl-PL" sz="1500" b="1" dirty="0">
                <a:solidFill>
                  <a:prstClr val="black"/>
                </a:solidFill>
              </a:rPr>
              <a:t>2.	Organ regulacyjny opiniuje projekt regulaminu dostarczania wody i odprowadzania ścieków w zakresie zgodności z przepisami ustawy i wydaje, w drodze postanowienia, na które służy zażalenie, opinię nie później niż w terminie miesiąca od dnia doręczenia tego projektu</a:t>
            </a:r>
            <a:r>
              <a:rPr lang="pl-PL" sz="15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NOWE ZASADY ZATWIERDZANIA REGULAMINU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6938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600" b="1" dirty="0">
                <a:solidFill>
                  <a:prstClr val="black"/>
                </a:solidFill>
              </a:rPr>
              <a:t>Art. 19 Nowej Ustawy ZZW (cd.)</a:t>
            </a:r>
            <a:endParaRPr lang="pl-PL" sz="1600" dirty="0">
              <a:solidFill>
                <a:prstClr val="black"/>
              </a:solidFill>
            </a:endParaRPr>
          </a:p>
          <a:p>
            <a:pPr algn="just"/>
            <a:endParaRPr lang="pl-PL" sz="800" dirty="0">
              <a:solidFill>
                <a:prstClr val="black"/>
              </a:solidFill>
            </a:endParaRPr>
          </a:p>
          <a:p>
            <a:pPr marL="360363" lvl="0" indent="-360363" algn="just"/>
            <a:r>
              <a:rPr lang="pl-PL" sz="1600" dirty="0">
                <a:solidFill>
                  <a:prstClr val="black"/>
                </a:solidFill>
              </a:rPr>
              <a:t>3. 	Rada gminy uchwala regulamin dostarczania wody i odprowadzania ścieków.</a:t>
            </a:r>
          </a:p>
          <a:p>
            <a:pPr marL="360363" lvl="0" indent="-360363" algn="just"/>
            <a:r>
              <a:rPr lang="pl-PL" sz="1600" dirty="0">
                <a:solidFill>
                  <a:prstClr val="black"/>
                </a:solidFill>
              </a:rPr>
              <a:t>4. 	Regulamin dostarczania wody i odprowadzania ścieków jest aktem prawa miejscowego.</a:t>
            </a:r>
          </a:p>
          <a:p>
            <a:pPr marL="360363" lvl="0" indent="-360363" algn="just"/>
            <a:r>
              <a:rPr lang="pl-PL" sz="1600" dirty="0">
                <a:solidFill>
                  <a:prstClr val="black"/>
                </a:solidFill>
              </a:rPr>
              <a:t>(…)</a:t>
            </a:r>
          </a:p>
          <a:p>
            <a:pPr marL="360363" lvl="0" indent="-360363" algn="just"/>
            <a:endParaRPr lang="pl-PL" sz="1600" dirty="0">
              <a:solidFill>
                <a:prstClr val="black"/>
              </a:solidFill>
            </a:endParaRPr>
          </a:p>
          <a:p>
            <a:pPr marL="360363" indent="-360363" algn="just"/>
            <a:r>
              <a:rPr lang="pl-PL" sz="1600" dirty="0"/>
              <a:t>6. 	Rada gminy przekazuje wojewodzie uchwałę w sprawie regulaminu dostarczania wody i odprowadzania ścieków wraz z opinią, o której mowa w ust. 2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NOWE ZASADY ZATWIERDZANIA REGULAMINU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89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5903" y="627658"/>
            <a:ext cx="8136904" cy="355439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400" b="1" dirty="0">
              <a:solidFill>
                <a:prstClr val="black"/>
              </a:solidFill>
            </a:endParaRPr>
          </a:p>
          <a:p>
            <a:pPr lvl="0"/>
            <a:endParaRPr lang="pl-PL" sz="1400" b="1" dirty="0">
              <a:solidFill>
                <a:prstClr val="black"/>
              </a:solidFill>
            </a:endParaRPr>
          </a:p>
          <a:p>
            <a:pPr lvl="0"/>
            <a:r>
              <a:rPr lang="pl-PL" sz="1600" b="1" dirty="0">
                <a:solidFill>
                  <a:prstClr val="black"/>
                </a:solidFill>
              </a:rPr>
              <a:t>Art. 245. Prawa wodnego</a:t>
            </a:r>
          </a:p>
          <a:p>
            <a:pPr marL="271463" lvl="0" indent="-271463" algn="just"/>
            <a:r>
              <a:rPr lang="pl-PL" sz="1600" dirty="0">
                <a:solidFill>
                  <a:prstClr val="black"/>
                </a:solidFill>
              </a:rPr>
              <a:t>1.	Dyrektora regionalnego zarządu oraz zastępców dyrektora regionalnego zarządu powołuje Prezes Wód Polskich.</a:t>
            </a:r>
          </a:p>
          <a:p>
            <a:pPr lvl="0"/>
            <a:endParaRPr lang="pl-PL" sz="1600" dirty="0">
              <a:solidFill>
                <a:prstClr val="black"/>
              </a:solidFill>
            </a:endParaRPr>
          </a:p>
          <a:p>
            <a:pPr algn="just"/>
            <a:r>
              <a:rPr lang="pl-PL" sz="1600" b="1" dirty="0">
                <a:solidFill>
                  <a:prstClr val="black"/>
                </a:solidFill>
              </a:rPr>
              <a:t>Art.  242.  Prawa wodnego</a:t>
            </a:r>
          </a:p>
          <a:p>
            <a:pPr marL="271463" indent="-271463" algn="just"/>
            <a:r>
              <a:rPr lang="pl-PL" sz="1600" dirty="0">
                <a:solidFill>
                  <a:prstClr val="black"/>
                </a:solidFill>
              </a:rPr>
              <a:t>1.  Prezesa Wód Polskich powołuje minister właściwy do spraw gospodarki wodnej.</a:t>
            </a:r>
          </a:p>
          <a:p>
            <a:pPr marL="271463" indent="-271463" algn="just"/>
            <a:r>
              <a:rPr lang="pl-PL" sz="1600" dirty="0">
                <a:solidFill>
                  <a:prstClr val="black"/>
                </a:solidFill>
              </a:rPr>
              <a:t>2.  Minister właściwy do spraw gospodarki wodnej odwołuje Prezesa Wód Polskich.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NIEZALEŻNOŚĆ ORGANU REGULACYJNEGO – POWOŁANIE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776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794555"/>
            <a:ext cx="8136904" cy="3554390"/>
          </a:xfrm>
        </p:spPr>
        <p:txBody>
          <a:bodyPr>
            <a:noAutofit/>
          </a:bodyPr>
          <a:lstStyle/>
          <a:p>
            <a:pPr algn="just"/>
            <a:r>
              <a:rPr lang="pl-PL" sz="1600" b="1" dirty="0"/>
              <a:t>Art. 8.</a:t>
            </a:r>
            <a:r>
              <a:rPr lang="pl-PL" sz="1600" dirty="0"/>
              <a:t> </a:t>
            </a:r>
            <a:r>
              <a:rPr lang="pl-PL" sz="1600" b="1" dirty="0"/>
              <a:t>Nowelizacji</a:t>
            </a:r>
          </a:p>
          <a:p>
            <a:pPr algn="just"/>
            <a:endParaRPr lang="pl-PL" sz="300" b="1" dirty="0"/>
          </a:p>
          <a:p>
            <a:pPr marL="271463" indent="-271463" algn="just"/>
            <a:r>
              <a:rPr lang="pl-PL" sz="1600" dirty="0"/>
              <a:t>1. W terminie 6 miesięcy od dnia wejścia w życie niniejszej ustawy przedsiębiorstwa </a:t>
            </a:r>
            <a:r>
              <a:rPr lang="pl-PL" sz="1500" dirty="0"/>
              <a:t>wodociągowo-kanalizacyjne opracowują i przedstawiają radom gmin projekty regulaminów dostarczania wody i odprowadzania ścieków.</a:t>
            </a:r>
          </a:p>
          <a:p>
            <a:pPr marL="271463" indent="-271463" algn="just"/>
            <a:r>
              <a:rPr lang="pl-PL" sz="1500" dirty="0"/>
              <a:t>2. W terminie 2 miesięcy od dnia przedstawienia przez przedsiębiorstwa wodociągowo-kanalizacyjne projektów regulaminów, o których mowa w ust. 1, rady gmin po dokonaniu ich analizy przekazują do zaopiniowania organowi regulacyjnemu, o którym mowa w art. 27a ust. 1 ustawy zmienianej w art. 1, projekt nowego regulaminu dostarczania wody i odprowadzania ścieków na podstawie przepisów ustawy zmienianej w art. 1 w brzmieniu nadanym niniejszą ustawą.</a:t>
            </a:r>
          </a:p>
          <a:p>
            <a:pPr marL="271463" indent="-271463" algn="just"/>
            <a:r>
              <a:rPr lang="pl-PL" sz="1500" dirty="0"/>
              <a:t>3. W terminie 3 miesięcy od dnia przekazania organowi regulacyjnemu, o którym mowa w art. 27a ust. 1 ustawy zmienianej w art. 1, projektu regulaminu, o którym mowa w ust. 2, do zaopiniowania organ regulacyjny przedstawia opinię na podstawie przepisów ustawy zmienianej </a:t>
            </a:r>
            <a:r>
              <a:rPr lang="pl-PL" sz="1600" dirty="0"/>
              <a:t>w art. 1 w brzmieniu nadanym niniejszą ustawą.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ZATWIERDZANIE REGULAMINU W OKRESIE PRZEJŚCIOWYM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1987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600" b="1" dirty="0"/>
              <a:t>Art. 8.</a:t>
            </a:r>
            <a:r>
              <a:rPr lang="pl-PL" sz="1600" dirty="0"/>
              <a:t> </a:t>
            </a:r>
            <a:r>
              <a:rPr lang="pl-PL" sz="1600" b="1" dirty="0"/>
              <a:t>Nowelizacji (cd.)</a:t>
            </a:r>
          </a:p>
          <a:p>
            <a:pPr algn="just"/>
            <a:endParaRPr lang="pl-PL" sz="800" dirty="0"/>
          </a:p>
          <a:p>
            <a:pPr marL="360363" indent="-360363" algn="just"/>
            <a:r>
              <a:rPr lang="pl-PL" sz="1600" b="1" dirty="0"/>
              <a:t>4. 	W przypadku niewydania opinii w terminie określonym w ust. 3 stosuje się odpowiednio przepisy art. 36–38 ustawy z dnia 14 czerwca 1960 r. – Kodeks postępowania administracyjnego (Dz. U. z 2017 r. poz. 1257).</a:t>
            </a:r>
          </a:p>
          <a:p>
            <a:pPr marL="360363" indent="-360363" algn="just"/>
            <a:endParaRPr lang="pl-PL" sz="1000" b="1" dirty="0"/>
          </a:p>
          <a:p>
            <a:pPr marL="360363" indent="-360363" algn="just"/>
            <a:r>
              <a:rPr lang="pl-PL" sz="1600" dirty="0"/>
              <a:t>5. 	Dotychczasowe regulaminy dostarczania wody i odprowadzania ścieków obowiązują do dnia wejścia w życie nowych regulaminów.</a:t>
            </a:r>
          </a:p>
          <a:p>
            <a:pPr marL="360363" indent="-360363" algn="just"/>
            <a:endParaRPr lang="pl-PL" sz="1000" dirty="0"/>
          </a:p>
          <a:p>
            <a:pPr marL="360363" indent="-360363" algn="just"/>
            <a:r>
              <a:rPr lang="pl-PL" sz="1600" dirty="0"/>
              <a:t>6. 	Ceny i stawki opłat uchwalone przez radę gminy zgodnie z art. 24a ustawy zmienianej w art. 1 obowiązują do dnia wejścia w życie nowych cen i stawek opłat.</a:t>
            </a:r>
          </a:p>
          <a:p>
            <a:endParaRPr lang="pl-PL" sz="1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ZATWIERDZANIE REGULAMINU W OKRESIE PRZEJŚCIOWYM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6388476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l-PL" sz="2000" b="1" dirty="0"/>
              <a:t>Art.  36.  </a:t>
            </a:r>
            <a:r>
              <a:rPr lang="pl-PL" sz="2000" b="1" dirty="0" smtClean="0"/>
              <a:t>KPA</a:t>
            </a:r>
          </a:p>
          <a:p>
            <a:pPr algn="just"/>
            <a:r>
              <a:rPr lang="pl-PL" sz="2000" dirty="0" smtClean="0"/>
              <a:t>§</a:t>
            </a:r>
            <a:r>
              <a:rPr lang="pl-PL" sz="2000" dirty="0"/>
              <a:t>  1.  O każdym przypadku niezałatwienia sprawy w terminie organ administracji publicznej jest obowiązany zawiadomić strony, podając przyczyny zwłoki, wskazując nowy termin załatwienia sprawy oraz pouczając o prawie do wniesienia ponaglenia.</a:t>
            </a:r>
          </a:p>
          <a:p>
            <a:pPr algn="just"/>
            <a:r>
              <a:rPr lang="pl-PL" sz="2000" dirty="0"/>
              <a:t>§  2.  Ten sam obowiązek ciąży na organie administracji publicznej również w przypadku zwłoki w załatwieniu sprawy z przyczyn niezależnych od organu.</a:t>
            </a:r>
          </a:p>
          <a:p>
            <a:pPr algn="just"/>
            <a:r>
              <a:rPr lang="pl-PL" sz="2000" b="1" dirty="0"/>
              <a:t>Art.  37.  </a:t>
            </a:r>
            <a:r>
              <a:rPr lang="pl-PL" sz="2000" b="1" dirty="0" smtClean="0"/>
              <a:t>KPA</a:t>
            </a:r>
            <a:endParaRPr lang="pl-PL" sz="2000" b="1" dirty="0"/>
          </a:p>
          <a:p>
            <a:pPr algn="just"/>
            <a:r>
              <a:rPr lang="pl-PL" sz="2000" dirty="0" smtClean="0"/>
              <a:t>§</a:t>
            </a:r>
            <a:r>
              <a:rPr lang="pl-PL" sz="2000" dirty="0"/>
              <a:t>  1.  Stronie służy prawo do wniesienia ponaglenia, jeżeli</a:t>
            </a:r>
            <a:r>
              <a:rPr lang="pl-PL" sz="2000" dirty="0" smtClean="0"/>
              <a:t>:</a:t>
            </a:r>
          </a:p>
          <a:p>
            <a:pPr marL="715963" indent="-268288" algn="just">
              <a:buClrTx/>
              <a:buFont typeface="+mj-lt"/>
              <a:buAutoNum type="arabicParenR"/>
            </a:pPr>
            <a:r>
              <a:rPr lang="pl-PL" sz="2000" dirty="0" smtClean="0"/>
              <a:t>nie </a:t>
            </a:r>
            <a:r>
              <a:rPr lang="pl-PL" sz="2000" dirty="0"/>
              <a:t>załatwiono sprawy w terminie określonym w art. 35 lub przepisach szczególnych ani w terminie wskazanym zgodnie z art. 36 § 1 (bezczynność);</a:t>
            </a:r>
          </a:p>
          <a:p>
            <a:pPr marL="715963" indent="-268288" algn="just">
              <a:buClrTx/>
              <a:buFont typeface="+mj-lt"/>
              <a:buAutoNum type="arabicParenR"/>
            </a:pPr>
            <a:r>
              <a:rPr lang="pl-PL" sz="2000" dirty="0" smtClean="0"/>
              <a:t>postępowanie </a:t>
            </a:r>
            <a:r>
              <a:rPr lang="pl-PL" sz="2000" dirty="0"/>
              <a:t>jest prowadzone dłużej niż jest to niezbędne do załatwienia sprawy (przewlekłość).</a:t>
            </a:r>
          </a:p>
          <a:p>
            <a:pPr algn="just"/>
            <a:r>
              <a:rPr lang="pl-PL" sz="2000" dirty="0"/>
              <a:t>§  2.  Ponaglenie zawiera uzasadnienie.</a:t>
            </a:r>
          </a:p>
          <a:p>
            <a:pPr algn="just"/>
            <a:r>
              <a:rPr lang="pl-PL" sz="2000" dirty="0"/>
              <a:t>§  3.  Ponaglenie wnosi się</a:t>
            </a:r>
            <a:r>
              <a:rPr lang="pl-PL" sz="2000" dirty="0" smtClean="0"/>
              <a:t>:</a:t>
            </a:r>
          </a:p>
          <a:p>
            <a:pPr marL="715963" indent="-268288" algn="just">
              <a:buClrTx/>
              <a:buFont typeface="+mj-lt"/>
              <a:buAutoNum type="arabicParenR"/>
            </a:pPr>
            <a:r>
              <a:rPr lang="pl-PL" sz="2000" dirty="0" smtClean="0"/>
              <a:t>do organu wyższego stopnia za pośrednictwem organu prowadzącego postępowanie;</a:t>
            </a:r>
          </a:p>
          <a:p>
            <a:pPr marL="715963" indent="-268288" algn="just">
              <a:buClrTx/>
              <a:buFont typeface="+mj-lt"/>
              <a:buAutoNum type="arabicParenR"/>
            </a:pPr>
            <a:r>
              <a:rPr lang="pl-PL" sz="2000" dirty="0" smtClean="0"/>
              <a:t>do organu prowadzącego postępowanie - jeżeli nie ma organu wyższego stopnia.</a:t>
            </a:r>
          </a:p>
          <a:p>
            <a:endParaRPr lang="pl-PL" sz="1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ZATWIERDZANIE REGULAMINU W OKRESIE PRZEJŚCIOWYM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9282569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300" b="1" dirty="0" smtClean="0">
                <a:latin typeface="+mn-lt"/>
              </a:rPr>
              <a:t>Art</a:t>
            </a:r>
            <a:r>
              <a:rPr lang="pl-PL" sz="1300" b="1" dirty="0">
                <a:latin typeface="+mn-lt"/>
              </a:rPr>
              <a:t>.  37.  </a:t>
            </a:r>
            <a:r>
              <a:rPr lang="pl-PL" sz="1300" b="1" dirty="0" smtClean="0">
                <a:latin typeface="+mn-lt"/>
              </a:rPr>
              <a:t>KPA (cd.)</a:t>
            </a:r>
            <a:endParaRPr lang="pl-PL" sz="1300" b="1" dirty="0">
              <a:latin typeface="+mn-lt"/>
            </a:endParaRPr>
          </a:p>
          <a:p>
            <a:pPr algn="just"/>
            <a:r>
              <a:rPr lang="pl-PL" sz="1300" dirty="0" smtClean="0">
                <a:latin typeface="+mn-lt"/>
              </a:rPr>
              <a:t>§</a:t>
            </a:r>
            <a:r>
              <a:rPr lang="pl-PL" sz="1300" dirty="0">
                <a:latin typeface="+mn-lt"/>
              </a:rPr>
              <a:t>  4.  Organ prowadzący postępowanie jest obowiązany przekazać ponaglenie organowi wyższego stopnia bez zbędnej zwłoki, nie później niż w terminie siedmiu dni od dnia jego otrzymania. Organ przekazuje ponaglenie wraz z niezbędnymi odpisami akt sprawy. Odpisy mogą zostać sporządzone w formie dokumentu elektronicznego. Przekazując ponaglenie, organ jest obowiązany ustosunkować się do niego.</a:t>
            </a:r>
          </a:p>
          <a:p>
            <a:pPr algn="just"/>
            <a:r>
              <a:rPr lang="pl-PL" sz="1300" dirty="0">
                <a:latin typeface="+mn-lt"/>
              </a:rPr>
              <a:t>§  5.  Organ, o którym mowa w § 3, rozpatruje ponaglenie w terminie siedmiu dni od dnia jego otrzymania.</a:t>
            </a:r>
          </a:p>
          <a:p>
            <a:pPr algn="just"/>
            <a:r>
              <a:rPr lang="pl-PL" sz="1300" dirty="0">
                <a:latin typeface="+mn-lt"/>
              </a:rPr>
              <a:t>§  6.  Organ rozpatrujący ponaglenie wydaje postanowienie, w którym</a:t>
            </a:r>
            <a:r>
              <a:rPr lang="pl-PL" sz="1300" dirty="0" smtClean="0">
                <a:latin typeface="+mn-lt"/>
              </a:rPr>
              <a:t>:</a:t>
            </a:r>
          </a:p>
          <a:p>
            <a:pPr marL="806450" indent="-342900" algn="just">
              <a:buClrTx/>
              <a:buFont typeface="+mj-lt"/>
              <a:buAutoNum type="arabicParenR"/>
            </a:pPr>
            <a:r>
              <a:rPr lang="pl-PL" sz="1300" dirty="0" smtClean="0">
                <a:latin typeface="+mn-lt"/>
              </a:rPr>
              <a:t>wskazuje</a:t>
            </a:r>
            <a:r>
              <a:rPr lang="pl-PL" sz="1300" dirty="0">
                <a:latin typeface="+mn-lt"/>
              </a:rPr>
              <a:t>, czy organ rozpatrujący sprawę dopuścił się bezczynności lub przewlekłego prowadzenia postępowania, stwierdzając jednocześnie, czy miało ono miejsce z rażącym naruszeniem prawa;</a:t>
            </a:r>
          </a:p>
          <a:p>
            <a:pPr marL="806450" indent="-342900" algn="just">
              <a:buClrTx/>
              <a:buFont typeface="+mj-lt"/>
              <a:buAutoNum type="arabicParenR"/>
            </a:pPr>
            <a:r>
              <a:rPr lang="pl-PL" sz="1300" dirty="0" smtClean="0">
                <a:latin typeface="+mn-lt"/>
              </a:rPr>
              <a:t>w </a:t>
            </a:r>
            <a:r>
              <a:rPr lang="pl-PL" sz="1300" dirty="0">
                <a:latin typeface="+mn-lt"/>
              </a:rPr>
              <a:t>przypadku stwierdzenia bezczynności lub przewlekłości</a:t>
            </a:r>
            <a:r>
              <a:rPr lang="pl-PL" sz="1300" dirty="0" smtClean="0">
                <a:latin typeface="+mn-lt"/>
              </a:rPr>
              <a:t>:</a:t>
            </a:r>
          </a:p>
          <a:p>
            <a:pPr marL="968375" lvl="1" indent="-342900" algn="just">
              <a:buClrTx/>
              <a:buFont typeface="+mj-lt"/>
              <a:buAutoNum type="alphaLcParenR"/>
            </a:pPr>
            <a:r>
              <a:rPr lang="pl-PL" sz="1300" dirty="0" smtClean="0"/>
              <a:t>zobowiązuje </a:t>
            </a:r>
            <a:r>
              <a:rPr lang="pl-PL" sz="1300" dirty="0"/>
              <a:t>organ rozpatrujący sprawę do załatwienia sprawy, wyznaczając termin do jej załatwienia, jeżeli postępowanie jest niezakończone,</a:t>
            </a:r>
          </a:p>
          <a:p>
            <a:pPr marL="968375" lvl="1" indent="-342900" algn="just">
              <a:buClrTx/>
              <a:buFont typeface="+mj-lt"/>
              <a:buAutoNum type="alphaLcParenR"/>
            </a:pPr>
            <a:r>
              <a:rPr lang="pl-PL" sz="1300" dirty="0" smtClean="0"/>
              <a:t>zarządza </a:t>
            </a:r>
            <a:r>
              <a:rPr lang="pl-PL" sz="1300" dirty="0"/>
              <a:t>wyjaśnienie przyczyn i ustalenie osób winnych bezczynności lub przewlekłości, a w razie potrzeby także podjęcie środków zapobiegających bezczynności lub przewlekłości w przyszłości</a:t>
            </a:r>
            <a:r>
              <a:rPr lang="pl-PL" sz="1300" dirty="0" smtClean="0"/>
              <a:t>.</a:t>
            </a:r>
            <a:endParaRPr lang="pl-PL" sz="13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ZATWIERDZANIE REGULAMINU W OKRESIE PRZEJŚCIOWYM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2746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sz="1600" b="1" dirty="0" smtClean="0"/>
              <a:t>Art</a:t>
            </a:r>
            <a:r>
              <a:rPr lang="pl-PL" sz="1600" b="1" dirty="0"/>
              <a:t>.  37.  </a:t>
            </a:r>
            <a:r>
              <a:rPr lang="pl-PL" sz="1600" b="1" dirty="0" smtClean="0"/>
              <a:t>KPA (cd.)</a:t>
            </a:r>
            <a:endParaRPr lang="pl-PL" sz="1600" b="1" dirty="0"/>
          </a:p>
          <a:p>
            <a:pPr algn="just"/>
            <a:r>
              <a:rPr lang="pl-PL" sz="1600" dirty="0" smtClean="0"/>
              <a:t>§</a:t>
            </a:r>
            <a:r>
              <a:rPr lang="pl-PL" sz="1600" dirty="0"/>
              <a:t>  7.  Organ rozpatrujący ponaglenie może z urzędu zmienić postanowienie, o którym mowa </a:t>
            </a:r>
            <a:r>
              <a:rPr lang="pl-PL" sz="1600" dirty="0" smtClean="0"/>
              <a:t>w § 6, wyznaczając dłuższy termin zakończenia postępowania, jeżeli wyjdą na jaw istotne dla sprawy nowe okoliczności faktyczne lub nowe dowody, wymagające dłuższego postępowania, nieznane w momencie wyznaczania terminu.</a:t>
            </a:r>
          </a:p>
          <a:p>
            <a:pPr algn="just"/>
            <a:r>
              <a:rPr lang="pl-PL" sz="1600" dirty="0" smtClean="0"/>
              <a:t>§</a:t>
            </a:r>
            <a:r>
              <a:rPr lang="pl-PL" sz="1600" dirty="0"/>
              <a:t>  8.  W przypadku, o którym mowa w § 3 pkt 2, przepisów § 4, 6 i 7 nie stosuje się. </a:t>
            </a:r>
            <a:r>
              <a:rPr lang="pl-PL" sz="1600" dirty="0" smtClean="0"/>
              <a:t>W przypadku </a:t>
            </a:r>
            <a:r>
              <a:rPr lang="pl-PL" sz="1600" dirty="0"/>
              <a:t>stwierdzenia bezczynności lub przewlekłości organ prowadzący postępowanie niezwłocznie załatwia sprawę oraz zarządza wyjaśnienie przyczyn i ustalenie osób winnych bezczynności lub przewlekłości, a w razie potrzeby także podjęcie środków zapobiegających bezczynności lub przewlekłości w przyszłości</a:t>
            </a:r>
            <a:r>
              <a:rPr lang="pl-PL" sz="1600" dirty="0" smtClean="0"/>
              <a:t>.</a:t>
            </a:r>
          </a:p>
          <a:p>
            <a:pPr algn="just"/>
            <a:r>
              <a:rPr lang="pl-PL" sz="1600" b="1" dirty="0" smtClean="0"/>
              <a:t>Art.  38.  KPA</a:t>
            </a:r>
          </a:p>
          <a:p>
            <a:pPr algn="just"/>
            <a:r>
              <a:rPr lang="pl-PL" sz="1600" dirty="0" smtClean="0"/>
              <a:t>Pracownik organu administracji publicznej podlega odpowiedzialności porządkowej lub dyscyplinarnej albo innej odpowiedzialności przewidzianej w przepisach prawa, jeżeli z nieuzasadnionych przyczyn nie załatwił sprawy w terminie lub prowadził postępowanie dłużej niż było to niezbędne do załatwienia sprawy.</a:t>
            </a:r>
          </a:p>
          <a:p>
            <a:endParaRPr lang="pl-PL" sz="1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ZATWIERDZANIE REGULAMINU W OKRESIE PRZEJŚCIOWYM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4566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4"/>
          <p:cNvSpPr txBox="1">
            <a:spLocks/>
          </p:cNvSpPr>
          <p:nvPr/>
        </p:nvSpPr>
        <p:spPr>
          <a:xfrm>
            <a:off x="467544" y="3076228"/>
            <a:ext cx="5400600" cy="143973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pl-PL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WKB Wierciński, Kwieciński, Baehr </a:t>
            </a:r>
            <a:r>
              <a:rPr lang="pl-PL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sp.k</a:t>
            </a:r>
            <a:r>
              <a:rPr lang="pl-PL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ul. Polna 11		ul. Paderewskiego 7</a:t>
            </a:r>
          </a:p>
          <a:p>
            <a:pPr marL="0" indent="0">
              <a:spcBef>
                <a:spcPts val="228"/>
              </a:spcBef>
              <a:buNone/>
            </a:pPr>
            <a:r>
              <a:rPr lang="pl-PL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00-633 Warszawa 	61-770 Poznań</a:t>
            </a:r>
          </a:p>
          <a:p>
            <a:pPr marL="0" indent="0">
              <a:spcBef>
                <a:spcPts val="228"/>
              </a:spcBef>
              <a:buFont typeface="Arial" pitchFamily="34" charset="0"/>
              <a:buNone/>
            </a:pPr>
            <a:r>
              <a:rPr lang="pl-PL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Tel. +48 22 201 00 00	Tel: +48 61 855 32 20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pl-PL" sz="11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biuro@wkb.p</a:t>
            </a:r>
            <a:r>
              <a:rPr lang="pl-PL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  <a:p>
            <a:pPr marL="0" indent="0">
              <a:buFont typeface="Arial" pitchFamily="34" charset="0"/>
              <a:buNone/>
            </a:pPr>
            <a:r>
              <a:rPr lang="pl-PL" sz="11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www.wkb.pl</a:t>
            </a:r>
          </a:p>
        </p:txBody>
      </p:sp>
      <p:sp>
        <p:nvSpPr>
          <p:cNvPr id="3" name="Symbol zastępczy zawartości 4"/>
          <p:cNvSpPr txBox="1">
            <a:spLocks/>
          </p:cNvSpPr>
          <p:nvPr/>
        </p:nvSpPr>
        <p:spPr>
          <a:xfrm>
            <a:off x="3007751" y="1636490"/>
            <a:ext cx="2884260" cy="143973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12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Krzysztof Sikorski, LL.M.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radca prawny</a:t>
            </a:r>
          </a:p>
          <a:p>
            <a:pPr marL="0" indent="0">
              <a:spcBef>
                <a:spcPts val="0"/>
              </a:spcBef>
              <a:buNone/>
            </a:pPr>
            <a:endParaRPr lang="pl-PL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100" u="sng" dirty="0">
                <a:solidFill>
                  <a:schemeClr val="bg1"/>
                </a:solidFill>
              </a:rPr>
              <a:t>krzysztof.sikorski@wkb.pl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+48 22 201 00 00 t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7787208" cy="637580"/>
          </a:xfrm>
        </p:spPr>
        <p:txBody>
          <a:bodyPr anchor="t"/>
          <a:lstStyle/>
          <a:p>
            <a:r>
              <a:rPr lang="pl-PL" dirty="0"/>
              <a:t>DZIĘKUJEMY ZA UWAGĘ</a:t>
            </a: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>
          <a:xfrm>
            <a:off x="493507" y="1636490"/>
            <a:ext cx="2884260" cy="143973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12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Maciej Szambelańczyk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radca prawny, partner</a:t>
            </a:r>
          </a:p>
          <a:p>
            <a:pPr marL="0" indent="0">
              <a:spcBef>
                <a:spcPts val="0"/>
              </a:spcBef>
              <a:buNone/>
            </a:pPr>
            <a:endParaRPr lang="pl-PL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11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maciej.szambelanczyk@wkb.p</a:t>
            </a:r>
            <a:r>
              <a:rPr lang="pl-PL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+48 22 201 00 00 t</a:t>
            </a:r>
          </a:p>
        </p:txBody>
      </p:sp>
    </p:spTree>
    <p:extLst>
      <p:ext uri="{BB962C8B-B14F-4D97-AF65-F5344CB8AC3E}">
        <p14:creationId xmlns:p14="http://schemas.microsoft.com/office/powerpoint/2010/main" val="4612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2372" y="596776"/>
            <a:ext cx="8136904" cy="355439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400" b="1" dirty="0">
              <a:solidFill>
                <a:prstClr val="black"/>
              </a:solidFill>
            </a:endParaRPr>
          </a:p>
          <a:p>
            <a:pPr lvl="0"/>
            <a:endParaRPr lang="pl-PL" sz="1400" b="1" dirty="0">
              <a:solidFill>
                <a:prstClr val="black"/>
              </a:solidFill>
            </a:endParaRPr>
          </a:p>
          <a:p>
            <a:pPr algn="just"/>
            <a:r>
              <a:rPr lang="pl-PL" sz="1600" b="1" dirty="0">
                <a:solidFill>
                  <a:prstClr val="black"/>
                </a:solidFill>
              </a:rPr>
              <a:t>Art. 27a.</a:t>
            </a:r>
            <a:r>
              <a:rPr lang="pl-PL" sz="1600" b="1" dirty="0"/>
              <a:t> Nowej Ustawy ZZW</a:t>
            </a:r>
          </a:p>
          <a:p>
            <a:pPr algn="just"/>
            <a:endParaRPr lang="pl-PL" sz="1600" b="1" dirty="0">
              <a:solidFill>
                <a:prstClr val="black"/>
              </a:solidFill>
            </a:endParaRPr>
          </a:p>
          <a:p>
            <a:pPr marL="271463" lvl="0" indent="-271463" algn="just"/>
            <a:r>
              <a:rPr lang="pl-PL" sz="1600" dirty="0"/>
              <a:t>2.	Właściwość miejscowa organu regulacyjnego odpowiada umiejscowieniu siedzib regionalnych zarządów gospodarki wodnej Państwowego Gospodarstwa Wodnego Wody Polskie oraz zasadniczemu trójstopniowemu podziałowi terytorialnemu państwa.</a:t>
            </a:r>
            <a:endParaRPr lang="pl-PL" sz="1600" b="1" i="1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WŁAŚCIWOŚĆ ORGANU REGULACYJNEGO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3137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WŁAŚCIWOŚĆ ORGANU REGULACYJNEGO</a:t>
            </a:r>
            <a:endParaRPr lang="pl-PL" sz="2800" dirty="0"/>
          </a:p>
        </p:txBody>
      </p:sp>
      <p:sp>
        <p:nvSpPr>
          <p:cNvPr id="7" name="Prostokąt 6"/>
          <p:cNvSpPr/>
          <p:nvPr/>
        </p:nvSpPr>
        <p:spPr>
          <a:xfrm>
            <a:off x="730821" y="4471951"/>
            <a:ext cx="1487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Źródło: kzgw.gov.pl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37400" t="17785" r="36613" b="38794"/>
          <a:stretch/>
        </p:blipFill>
        <p:spPr>
          <a:xfrm>
            <a:off x="2635528" y="913329"/>
            <a:ext cx="3790592" cy="35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2753</Words>
  <Application>Microsoft Office PowerPoint</Application>
  <PresentationFormat>Pokaz na ekranie (16:9)</PresentationFormat>
  <Paragraphs>607</Paragraphs>
  <Slides>75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75</vt:i4>
      </vt:variant>
    </vt:vector>
  </HeadingPairs>
  <TitlesOfParts>
    <vt:vector size="79" baseType="lpstr">
      <vt:lpstr>Arial</vt:lpstr>
      <vt:lpstr>Calibri</vt:lpstr>
      <vt:lpstr>Wingdings</vt:lpstr>
      <vt:lpstr>Motyw pakietu Office</vt:lpstr>
      <vt:lpstr>Prezentacja programu PowerPoint</vt:lpstr>
      <vt:lpstr>ORGAN REGULACYJNY W ŚWIETLE NOWELIZACJI USTAWY O ZBIOROWYM ZAOPATRZENIU W WODĘ I ZBIOROWYM ODPROWADZANIU ŚCIEKÓW</vt:lpstr>
      <vt:lpstr>NIEZALEŻNOŚĆ ORGANU REGULACYJNEGO </vt:lpstr>
      <vt:lpstr>NIEZALEŻNOŚĆ ORGANU REGULACYJNEGO A PRZEPISY PRAWA ENERGETYCZNEGO</vt:lpstr>
      <vt:lpstr>NIEZALEŻNOŚĆ ORGANU REGULACYJNEGO A PRZEPISY PRAWA ENERGETYCZNEGO</vt:lpstr>
      <vt:lpstr>NIEZALEŻNOŚĆ ORGANU REGULACYJNEGO </vt:lpstr>
      <vt:lpstr>NIEZALEŻNOŚĆ ORGANU REGULACYJNEGO – POWOŁANIE</vt:lpstr>
      <vt:lpstr>WŁAŚCIWOŚĆ ORGANU REGULACYJNEGO</vt:lpstr>
      <vt:lpstr>WŁAŚCIWOŚĆ ORGANU REGULACYJNEGO</vt:lpstr>
      <vt:lpstr>WŁAŚCIWOŚĆ ORGANU REGULACYJNEGO</vt:lpstr>
      <vt:lpstr>ZADANIA ORGANU REGULACYJNEGO</vt:lpstr>
      <vt:lpstr>OBOWIĄZEK INFORMACYJNY WOBEC ORGANU REGULACYJNEGO</vt:lpstr>
      <vt:lpstr>KARY PIENIĘŻNE</vt:lpstr>
      <vt:lpstr>POSTĘPOWANIE PRZED ORGANEM REGULACYJNYM</vt:lpstr>
      <vt:lpstr>POSTĘPOWANIE PRZED ORGANEM REGULACYJNYM</vt:lpstr>
      <vt:lpstr>ODWOŁANIE OD DECYZJI DO NSA / WSA?</vt:lpstr>
      <vt:lpstr>ORGAN REGULACYJNY W PRAWIE WODNYM</vt:lpstr>
      <vt:lpstr>KONIECZNOŚĆ WYCZERPANIA DROGI ODWOŁAWCZEJ</vt:lpstr>
      <vt:lpstr>ROZSTRZYGANIE SPORÓW Z ODBIORCAMI</vt:lpstr>
      <vt:lpstr>ROZSTRZYGANIE SPORÓW Z ODBIORCAMI</vt:lpstr>
      <vt:lpstr>ROZSTRZYGANIE SPORÓW Z ODBIORCAMI</vt:lpstr>
      <vt:lpstr>ROZSTRZYGANIE SPORÓW Z ODBIORCAMI – PRAWO ENERGETYCZNE</vt:lpstr>
      <vt:lpstr>ODWOŁANIA OD ROZSTRZYGNIĘĆ SPORÓW Z ODBIORCAMI</vt:lpstr>
      <vt:lpstr>ODWOŁANIA OD ROZSTRZYGNIĘĆ SPORÓW Z ODBIORCAMI</vt:lpstr>
      <vt:lpstr>ODWOŁANIA OD ROZSTRZYGNIĘĆ SPORÓW Z ODBIORCAMI</vt:lpstr>
      <vt:lpstr>ODWOŁANIA OD ROZSTRZYGNIĘĆ SPORÓW Z ODBIORCAMI</vt:lpstr>
      <vt:lpstr>ODWOŁANIA OD ROZSTRZYGNIĘĆ SPORÓW Z ODBIORCAMI</vt:lpstr>
      <vt:lpstr>KARY PIENIĘŻNE </vt:lpstr>
      <vt:lpstr>KARY PIENIĘŻNE</vt:lpstr>
      <vt:lpstr>KARY PIENIĘŻNE</vt:lpstr>
      <vt:lpstr> PROCES ZATWIERDZANIA TARYF</vt:lpstr>
      <vt:lpstr>PROCES ZATWIERDZANIA TARYF – REGULACJA DOTYCHCZASOWA</vt:lpstr>
      <vt:lpstr>PROCES ZATWIERDZANIA TARYF – REGULACJA DOTYCHCZASOWA</vt:lpstr>
      <vt:lpstr>PROCES ZATWIERDZANIA TARYF – REGULACJA DOTYCHCZASOWA</vt:lpstr>
      <vt:lpstr>PROCES ZATWIERDZANIA TARYF – REGULACJA DOTYCHCZASOWA</vt:lpstr>
      <vt:lpstr>PROCES ZATWIERDZANIA TARYF – OBOWIĄZYWANIE TARYFY ORAZ UWZGLĘDNIANE KOSZTY</vt:lpstr>
      <vt:lpstr>PROCES ZATWIERDZANIA TARYF – RODZAJ UWZGLĘDNIANYCH KOSZTÓW</vt:lpstr>
      <vt:lpstr>TARYFA A WIELOLETNI PLAN ROZWOJU</vt:lpstr>
      <vt:lpstr>TARYFA A WIELOLETNI PLAN ROZWOJU</vt:lpstr>
      <vt:lpstr>WNIOSEK O ZATWIERDZENIE TARYFY – NOWE PRZEPISY</vt:lpstr>
      <vt:lpstr>WNIOSEK O ZATWIERDZENIE TARYFY – ELEMENTY UZASADNIENIA</vt:lpstr>
      <vt:lpstr>WNIOSEK O ZATWIERDZENIE TARYFY – ELEMENTY UZASADNIENIA</vt:lpstr>
      <vt:lpstr>WNIOSEK O ZATWIERDZENIE TARYFY – ELEMENTY UZASADNIENIA</vt:lpstr>
      <vt:lpstr>WNIOSEK O ZATWIERDZENIE TARYFY – ELEMENTY UZASADNIENIA</vt:lpstr>
      <vt:lpstr>DECYZJA O ZATWIERDZENIU TARYFY</vt:lpstr>
      <vt:lpstr>DECYZJA O ZATWIERDZENIU TARYFY</vt:lpstr>
      <vt:lpstr>TARYFA TYMCZASOWA</vt:lpstr>
      <vt:lpstr>OPŁATA ZA WYDANIE DECYZJI O ZATWIERDZENIU TARYF</vt:lpstr>
      <vt:lpstr>OGŁOSZENIE TARYFY</vt:lpstr>
      <vt:lpstr>WEJŚCIE W ŻYCIE TARYFY</vt:lpstr>
      <vt:lpstr>WEJŚCIE W ŻYCIE TARYFY</vt:lpstr>
      <vt:lpstr>OBOWIĄZYWANIE I ZMIANY TARYFY Z UWAGI NA ZMIANĘ STAWKI PODATKU VAT</vt:lpstr>
      <vt:lpstr>ZATWIERDZENIE CEN I STAWEK OPŁAT</vt:lpstr>
      <vt:lpstr>ZATWIERDZENIE CEN I STAWEK OPŁAT</vt:lpstr>
      <vt:lpstr>„ZMIANA” TARYFY</vt:lpstr>
      <vt:lpstr>„ZMIANA” TARYFY A PRAWO WODNE</vt:lpstr>
      <vt:lpstr>NOWY WZÓR WNIOSKU O ZATWIERDZENIE TARYFY</vt:lpstr>
      <vt:lpstr>PRZEPISY PRZEJŚCIOWE – PRZYPADEK I</vt:lpstr>
      <vt:lpstr>PRZEPISY PRZEJŚCIOWE – PRZYPADEK I</vt:lpstr>
      <vt:lpstr>PRZEPISY PRZEJŚCIOWE – PRZYPADEK II</vt:lpstr>
      <vt:lpstr>PRZEPISY PRZEJŚCIOWE – PRZYPADEK II</vt:lpstr>
      <vt:lpstr>PRZEPISY PRZEJŚCIOWE – PRZYPADEK III</vt:lpstr>
      <vt:lpstr>PRZEPISY PRZEJŚCIOWE – PRZYPADEK III</vt:lpstr>
      <vt:lpstr>PRZEPISY PRZEJŚCIOWE – PRZYPADEK IV</vt:lpstr>
      <vt:lpstr>PRZEPISY PRZEJŚCIOWE – TERMIN NA WYDANIE DECYZJI</vt:lpstr>
      <vt:lpstr> REGULAMIN DOSTARCZANIA WODY I ODPROWADZANIA ŚCIEKÓW </vt:lpstr>
      <vt:lpstr>CHARAKTER OPINII W PROJEKCIE NOWELIZACJI</vt:lpstr>
      <vt:lpstr>NOWE ZASADY ZATWIERDZANIA REGULAMINU</vt:lpstr>
      <vt:lpstr>NOWE ZASADY ZATWIERDZANIA REGULAMINU</vt:lpstr>
      <vt:lpstr>ZATWIERDZANIE REGULAMINU W OKRESIE PRZEJŚCIOWYM</vt:lpstr>
      <vt:lpstr>ZATWIERDZANIE REGULAMINU W OKRESIE PRZEJŚCIOWYM</vt:lpstr>
      <vt:lpstr>ZATWIERDZANIE REGULAMINU W OKRESIE PRZEJŚCIOWYM</vt:lpstr>
      <vt:lpstr>ZATWIERDZANIE REGULAMINU W OKRESIE PRZEJŚCIOWYM</vt:lpstr>
      <vt:lpstr>ZATWIERDZANIE REGULAMINU W OKRESIE PRZEJŚCIOWYM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Karolina Heneczkowska</dc:creator>
  <cp:lastModifiedBy>Krzysztof Sikorski (WKB)</cp:lastModifiedBy>
  <cp:revision>1024</cp:revision>
  <cp:lastPrinted>2017-11-21T16:48:35Z</cp:lastPrinted>
  <dcterms:modified xsi:type="dcterms:W3CDTF">2017-11-23T11:16:51Z</dcterms:modified>
</cp:coreProperties>
</file>