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7" r:id="rId2"/>
    <p:sldId id="400" r:id="rId3"/>
    <p:sldId id="421" r:id="rId4"/>
    <p:sldId id="422" r:id="rId5"/>
    <p:sldId id="423" r:id="rId6"/>
    <p:sldId id="425" r:id="rId7"/>
    <p:sldId id="426" r:id="rId8"/>
    <p:sldId id="296" r:id="rId9"/>
  </p:sldIdLst>
  <p:sldSz cx="9144000" cy="5143500" type="screen16x9"/>
  <p:notesSz cx="6794500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0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81"/>
    <a:srgbClr val="6C5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642" y="90"/>
      </p:cViewPr>
      <p:guideLst>
        <p:guide orient="horz" pos="395"/>
        <p:guide pos="295"/>
        <p:guide orient="horz" pos="10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E6A-B915-4396-A09B-07E02673F4A5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EA03E-EA48-4FD6-9D84-E9FC082CFB3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81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94C26-CC02-4A71-BB73-26F8840AD687}" type="datetimeFigureOut">
              <a:rPr lang="pl-PL" smtClean="0"/>
              <a:pPr/>
              <a:t>2017-11-21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9FEF2-3D93-44EA-B431-CF6845CC0C8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40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475456" y="2193708"/>
            <a:ext cx="6400800" cy="37804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40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data</a:t>
            </a:r>
            <a:endParaRPr lang="pl-PL" dirty="0"/>
          </a:p>
        </p:txBody>
      </p:sp>
      <p:pic>
        <p:nvPicPr>
          <p:cNvPr id="7" name="Picture 3" descr="Q:\MARKETING\Inne\Marta\Szablony - ofertowe\NEW\WKB-7890.jpg"/>
          <p:cNvPicPr>
            <a:picLocks noChangeAspect="1" noChangeArrowheads="1"/>
          </p:cNvPicPr>
          <p:nvPr userDrawn="1"/>
        </p:nvPicPr>
        <p:blipFill>
          <a:blip r:embed="rId2" cstate="print"/>
          <a:srcRect t="13306" b="61932"/>
          <a:stretch>
            <a:fillRect/>
          </a:stretch>
        </p:blipFill>
        <p:spPr bwMode="auto">
          <a:xfrm>
            <a:off x="0" y="2597610"/>
            <a:ext cx="9144000" cy="2545890"/>
          </a:xfrm>
          <a:prstGeom prst="rect">
            <a:avLst/>
          </a:prstGeom>
          <a:noFill/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6135"/>
            <a:ext cx="1741244" cy="739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ie kolumny_lewa niebiesk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411413" y="1005998"/>
            <a:ext cx="6193035" cy="3581976"/>
          </a:xfrm>
        </p:spPr>
        <p:txBody>
          <a:bodyPr lIns="0" t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defRPr sz="1100">
                <a:latin typeface="Arial" pitchFamily="34" charset="0"/>
                <a:cs typeface="Arial" pitchFamily="34" charset="0"/>
              </a:defRPr>
            </a:lvl1pPr>
            <a:lvl2pPr marL="263525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tabLst/>
              <a:defRPr sz="1100">
                <a:latin typeface="Arial" pitchFamily="34" charset="0"/>
                <a:cs typeface="Arial" pitchFamily="34" charset="0"/>
              </a:defRPr>
            </a:lvl2pPr>
            <a:lvl3pPr marL="801688" indent="-176213">
              <a:spcBef>
                <a:spcPts val="600"/>
              </a:spcBef>
              <a:buClr>
                <a:srgbClr val="006881"/>
              </a:buClr>
              <a:buFont typeface="Calibri" pitchFamily="34" charset="0"/>
              <a:buChar char="–"/>
              <a:defRPr sz="1100"/>
            </a:lvl3pPr>
            <a:lvl4pPr>
              <a:spcBef>
                <a:spcPts val="600"/>
              </a:spcBef>
              <a:buNone/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  <p:sp>
        <p:nvSpPr>
          <p:cNvPr id="7" name="Prostokąt 6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0" y="511256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22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ie kolumny_lewa niebiesk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411413" y="1005998"/>
            <a:ext cx="6193035" cy="3581976"/>
          </a:xfrm>
        </p:spPr>
        <p:txBody>
          <a:bodyPr lIns="0" tIns="0">
            <a:normAutofit/>
          </a:bodyPr>
          <a:lstStyle>
            <a:lvl1pPr marL="182563" indent="-182563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 typeface="Wingdings" pitchFamily="2" charset="2"/>
              <a:buChar char="§"/>
              <a:defRPr sz="1100">
                <a:latin typeface="Arial" pitchFamily="34" charset="0"/>
                <a:cs typeface="Arial" pitchFamily="34" charset="0"/>
              </a:defRPr>
            </a:lvl1pPr>
            <a:lvl2pPr marL="446088" indent="-176213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 typeface="Wingdings" pitchFamily="2" charset="2"/>
              <a:buChar char="§"/>
              <a:defRPr sz="1100">
                <a:latin typeface="Arial" pitchFamily="34" charset="0"/>
                <a:cs typeface="Arial" pitchFamily="34" charset="0"/>
              </a:defRPr>
            </a:lvl2pPr>
            <a:lvl3pPr marL="801688" indent="-176213">
              <a:spcBef>
                <a:spcPts val="600"/>
              </a:spcBef>
              <a:buClr>
                <a:srgbClr val="006881"/>
              </a:buClr>
              <a:buFont typeface="Calibri" pitchFamily="34" charset="0"/>
              <a:buChar char="–"/>
              <a:defRPr sz="1100"/>
            </a:lvl3pPr>
            <a:lvl4pPr>
              <a:spcBef>
                <a:spcPts val="600"/>
              </a:spcBef>
              <a:buNone/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0" y="511256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cxnSp>
        <p:nvCxnSpPr>
          <p:cNvPr id="8" name="Łącznik prosty 7"/>
          <p:cNvCxnSpPr/>
          <p:nvPr userDrawn="1"/>
        </p:nvCxnSpPr>
        <p:spPr>
          <a:xfrm flipH="1">
            <a:off x="1979713" y="987574"/>
            <a:ext cx="1" cy="3600400"/>
          </a:xfrm>
          <a:prstGeom prst="line">
            <a:avLst/>
          </a:prstGeom>
          <a:ln w="3175">
            <a:solidFill>
              <a:srgbClr val="6C5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473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22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467544" y="1015582"/>
            <a:ext cx="8136904" cy="355439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5475" indent="-271463">
              <a:buClr>
                <a:srgbClr val="006881"/>
              </a:buClr>
              <a:buFontTx/>
              <a:buNone/>
              <a:defRPr sz="1200"/>
            </a:lvl2pPr>
            <a:lvl3pPr>
              <a:buClr>
                <a:srgbClr val="006881"/>
              </a:buClr>
              <a:buFontTx/>
              <a:buNone/>
              <a:defRPr sz="1200"/>
            </a:lvl3pPr>
            <a:lvl4pPr>
              <a:buClr>
                <a:srgbClr val="006881"/>
              </a:buClr>
              <a:buFontTx/>
              <a:buNone/>
              <a:defRPr sz="1200"/>
            </a:lvl4pPr>
            <a:lvl5pPr>
              <a:buClr>
                <a:srgbClr val="006881"/>
              </a:buClr>
              <a:buFontTx/>
              <a:buNone/>
              <a:defRPr sz="1200"/>
            </a:lvl5pPr>
          </a:lstStyle>
          <a:p>
            <a:pPr lvl="0"/>
            <a:r>
              <a:rPr lang="pl-PL" dirty="0" smtClean="0"/>
              <a:t>Tekst</a:t>
            </a:r>
          </a:p>
        </p:txBody>
      </p:sp>
      <p:sp>
        <p:nvSpPr>
          <p:cNvPr id="9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512671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22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bg>
      <p:bgPr>
        <a:solidFill>
          <a:srgbClr val="0068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211710"/>
            <a:ext cx="7787208" cy="637580"/>
          </a:xfrm>
        </p:spPr>
        <p:txBody>
          <a:bodyPr lIns="0" tIns="0" anchor="ctr">
            <a:noAutofit/>
          </a:bodyPr>
          <a:lstStyle>
            <a:lvl1pPr algn="l"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bg>
      <p:bgPr>
        <a:solidFill>
          <a:srgbClr val="6C5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211710"/>
            <a:ext cx="7787208" cy="637580"/>
          </a:xfrm>
        </p:spPr>
        <p:txBody>
          <a:bodyPr lIns="0" tIns="0" anchor="ctr">
            <a:noAutofit/>
          </a:bodyPr>
          <a:lstStyle>
            <a:lvl1pPr algn="l"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351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4" r:id="rId3"/>
    <p:sldLayoutId id="2147483650" r:id="rId4"/>
    <p:sldLayoutId id="2147483651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435509" y="987574"/>
            <a:ext cx="7772400" cy="648072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>
            <a:lvl1pPr algn="l">
              <a:defRPr sz="2800">
                <a:solidFill>
                  <a:srgbClr val="006881"/>
                </a:solidFill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Wody opadowe i roztopowe</a:t>
            </a:r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defRPr/>
            </a:pPr>
            <a:endParaRPr lang="pl-PL" sz="400" dirty="0">
              <a:solidFill>
                <a:srgbClr val="6C5635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pl-PL" sz="1400" dirty="0" smtClean="0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Anna Flaga-Martynek, </a:t>
            </a:r>
            <a:r>
              <a:rPr lang="pl-PL" sz="1400" dirty="0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radca prawny, </a:t>
            </a:r>
            <a:r>
              <a:rPr lang="pl-PL" sz="1400" dirty="0" err="1" smtClean="0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counsel</a:t>
            </a:r>
            <a:endParaRPr lang="pl-PL" sz="1400" dirty="0">
              <a:solidFill>
                <a:srgbClr val="6C5635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pl-PL" sz="1400" dirty="0" smtClean="0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Piotr Popielarski, </a:t>
            </a:r>
            <a:r>
              <a:rPr lang="pl-PL" sz="1400" dirty="0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radca prawny</a:t>
            </a:r>
          </a:p>
        </p:txBody>
      </p:sp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35509" y="1851670"/>
            <a:ext cx="8272981" cy="378042"/>
          </a:xfrm>
        </p:spPr>
        <p:txBody>
          <a:bodyPr/>
          <a:lstStyle/>
          <a:p>
            <a:r>
              <a:rPr lang="pl-PL" dirty="0"/>
              <a:t>Warsztaty Izby Gospodarczej „Wodociągi Polskie” i Miejskiego Przedsiębiorstwa Wodociągów i</a:t>
            </a:r>
          </a:p>
          <a:p>
            <a:pPr>
              <a:spcBef>
                <a:spcPts val="300"/>
              </a:spcBef>
            </a:pPr>
            <a:r>
              <a:rPr lang="pl-PL" dirty="0"/>
              <a:t>Kanalizacji w m.st. Warszawie S.A</a:t>
            </a:r>
            <a:r>
              <a:rPr lang="pl-PL" dirty="0" smtClean="0"/>
              <a:t>.</a:t>
            </a:r>
            <a:r>
              <a:rPr lang="pl-PL" sz="900" dirty="0"/>
              <a:t>	</a:t>
            </a:r>
          </a:p>
          <a:p>
            <a:r>
              <a:rPr lang="pl-PL" sz="900" dirty="0"/>
              <a:t>		</a:t>
            </a:r>
            <a:r>
              <a:rPr lang="pl-PL" sz="900" dirty="0" smtClean="0"/>
              <a:t>	</a:t>
            </a:r>
            <a:r>
              <a:rPr lang="pl-PL" sz="900" dirty="0"/>
              <a:t>	</a:t>
            </a:r>
            <a:r>
              <a:rPr lang="pl-PL" dirty="0"/>
              <a:t>			22 listopada 2017 r. </a:t>
            </a:r>
          </a:p>
        </p:txBody>
      </p:sp>
    </p:spTree>
    <p:extLst>
      <p:ext uri="{BB962C8B-B14F-4D97-AF65-F5344CB8AC3E}">
        <p14:creationId xmlns:p14="http://schemas.microsoft.com/office/powerpoint/2010/main" val="20190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609600" y="1067966"/>
            <a:ext cx="8147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 smtClean="0"/>
              <a:t>Od 1 stycznia 2018 r. – w odniesieniu do Nowego Prawa wodnego i od 24 sierpnia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2017 </a:t>
            </a:r>
            <a:r>
              <a:rPr lang="pl-PL" sz="1600" dirty="0" smtClean="0"/>
              <a:t>r. – w odniesieniu </a:t>
            </a:r>
            <a:r>
              <a:rPr lang="pl-PL" sz="1600" dirty="0"/>
              <a:t>do </a:t>
            </a:r>
            <a:r>
              <a:rPr lang="pl-PL" sz="1600" dirty="0" smtClean="0"/>
              <a:t>ustawy </a:t>
            </a:r>
            <a:r>
              <a:rPr lang="pl-PL" sz="1600" dirty="0"/>
              <a:t>o zbiorowym zaopatrzeniu w wodę i zbiorowym odprowadzaniu </a:t>
            </a:r>
            <a:r>
              <a:rPr lang="pl-PL" sz="1600" dirty="0" smtClean="0"/>
              <a:t>ścieków, </a:t>
            </a:r>
            <a:r>
              <a:rPr lang="pl-PL" sz="1600" b="1" dirty="0"/>
              <a:t>wody </a:t>
            </a:r>
            <a:r>
              <a:rPr lang="pl-PL" sz="1600" b="1" dirty="0" smtClean="0"/>
              <a:t>opadowe </a:t>
            </a:r>
            <a:r>
              <a:rPr lang="pl-PL" sz="1600" b="1" dirty="0"/>
              <a:t>lub </a:t>
            </a:r>
            <a:r>
              <a:rPr lang="pl-PL" sz="1600" b="1" dirty="0" smtClean="0"/>
              <a:t>roztopowe nie będą kwalifikowane jako ścieki</a:t>
            </a:r>
            <a:r>
              <a:rPr lang="pl-PL" sz="1600" dirty="0" smtClean="0"/>
              <a:t>. </a:t>
            </a:r>
            <a:r>
              <a:rPr lang="pl-PL" sz="1600" dirty="0"/>
              <a:t>	</a:t>
            </a:r>
            <a:endParaRPr lang="pl-PL" sz="1600" dirty="0" smtClean="0"/>
          </a:p>
          <a:p>
            <a:pPr algn="just">
              <a:lnSpc>
                <a:spcPct val="150000"/>
              </a:lnSpc>
            </a:pPr>
            <a:endParaRPr lang="pl-PL" sz="1600" dirty="0"/>
          </a:p>
          <a:p>
            <a:pPr algn="just">
              <a:lnSpc>
                <a:spcPct val="150000"/>
              </a:lnSpc>
            </a:pPr>
            <a:r>
              <a:rPr lang="pl-PL" sz="1600" dirty="0"/>
              <a:t>Odprowadzanie wód opadowych lub roztopowych ujętych w otwarte lub zamknięte systemy kanalizacji deszczowej służące do odprowadzania opadów atmosferycznych albo w systemy kanalizacji zbiorczej w granicach administracyjnych miast, do wód stanowi (wyodrębnioną) usługę wodną. </a:t>
            </a:r>
          </a:p>
        </p:txBody>
      </p:sp>
      <p:sp>
        <p:nvSpPr>
          <p:cNvPr id="4" name="Tytuł 2"/>
          <p:cNvSpPr txBox="1">
            <a:spLocks/>
          </p:cNvSpPr>
          <p:nvPr/>
        </p:nvSpPr>
        <p:spPr>
          <a:xfrm>
            <a:off x="609600" y="430386"/>
            <a:ext cx="8147248" cy="63758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rgbClr val="00688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sz="2000" b="1" dirty="0" smtClean="0"/>
              <a:t>KWALIFIKACJA PRAWNA WÓD OPADOWYCH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7468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39552" y="1131590"/>
            <a:ext cx="8147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/>
              <a:t>Od 24 sierpnia 2017 r. ustawa o zbiorowym zaopatrzeniu w wodę i zbiorowym odprowadzaniu ścieków </a:t>
            </a:r>
            <a:r>
              <a:rPr lang="pl-PL" sz="1600" b="1" dirty="0"/>
              <a:t>nie reguluje już zasad odprowadzania wód opadowych lub roztopowych, ujętych w otwarte lub zamknięte systemy kanalizacji deszczowej</a:t>
            </a:r>
            <a:r>
              <a:rPr lang="pl-PL" sz="16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pl-PL" sz="1600" dirty="0" smtClean="0"/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Do zbiorowego odprowadzania wód opadowych lub roztopowych </a:t>
            </a:r>
            <a:r>
              <a:rPr lang="pl-PL" sz="1600" b="1" dirty="0" smtClean="0"/>
              <a:t>nie znajdą zastosowania </a:t>
            </a:r>
            <a:r>
              <a:rPr lang="pl-PL" sz="1600" dirty="0" smtClean="0"/>
              <a:t>w szczególności:</a:t>
            </a:r>
          </a:p>
          <a:p>
            <a:pPr marL="4508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 smtClean="0"/>
              <a:t>zasady taryfowania;</a:t>
            </a:r>
          </a:p>
          <a:p>
            <a:pPr marL="4508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 smtClean="0"/>
              <a:t>zasady określania regulaminów świadczenia usług;</a:t>
            </a:r>
          </a:p>
          <a:p>
            <a:pPr marL="4508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 smtClean="0"/>
              <a:t>zasady dopłat gminy do grup taryfowych.</a:t>
            </a:r>
          </a:p>
        </p:txBody>
      </p:sp>
      <p:sp>
        <p:nvSpPr>
          <p:cNvPr id="4" name="Tytuł 2"/>
          <p:cNvSpPr txBox="1">
            <a:spLocks/>
          </p:cNvSpPr>
          <p:nvPr/>
        </p:nvSpPr>
        <p:spPr>
          <a:xfrm>
            <a:off x="609600" y="430386"/>
            <a:ext cx="8147248" cy="63758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rgbClr val="00688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pl-PL" sz="2000" b="1" dirty="0" smtClean="0"/>
              <a:t>„UZZW” A WODY OPADOWE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0546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457200" y="411510"/>
            <a:ext cx="8147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6881"/>
                </a:solidFill>
              </a:rPr>
              <a:t>PODSTAWY PRAWNE ŚWIADCZENIA USŁUGI ODPROWADZANIA WÓD OPADOWYCH PRZEZ PRZEDSIĘBIORSTWA WOD-KAN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11560" y="1563638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600" dirty="0" smtClean="0"/>
              <a:t>Zbiorowe odprowadzanie wód opadowych jest zadaniem własnym gminy, ma ono charakter usługi użyteczności publicznej;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600" dirty="0" smtClean="0"/>
              <a:t>Zbiorowe odprowadzanie wód opadowych gmina może powierzyć spółce komunalnej w oparciu o ustawę o gospodarce komunalnej.</a:t>
            </a:r>
            <a:endParaRPr lang="pl-PL" sz="1600" dirty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600" dirty="0" smtClean="0"/>
              <a:t>Przedsiębiorstwo wodociągowo-kanalizacyjne może prowadzić działalność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 smtClean="0"/>
              <a:t>zakresie zbiorowego odprowadzania wód opadowych.</a:t>
            </a:r>
          </a:p>
        </p:txBody>
      </p:sp>
    </p:spTree>
    <p:extLst>
      <p:ext uri="{BB962C8B-B14F-4D97-AF65-F5344CB8AC3E}">
        <p14:creationId xmlns:p14="http://schemas.microsoft.com/office/powerpoint/2010/main" val="8735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457200" y="255786"/>
            <a:ext cx="8147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6881"/>
                </a:solidFill>
              </a:rPr>
              <a:t>ZASADY ŚWIADCZENIA USŁUG </a:t>
            </a:r>
            <a:r>
              <a:rPr lang="pl-PL" sz="2000" b="1" dirty="0">
                <a:solidFill>
                  <a:srgbClr val="006881"/>
                </a:solidFill>
              </a:rPr>
              <a:t>USŁUGI ODPROWADZANIA WÓD OPADOWYCH</a:t>
            </a:r>
            <a:endParaRPr lang="pl-PL" sz="2000" b="1" dirty="0" smtClean="0">
              <a:solidFill>
                <a:srgbClr val="00688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11560" y="1347614"/>
            <a:ext cx="814724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l-PL" sz="1600" dirty="0" smtClean="0"/>
              <a:t>1. Zadanie gminy musi zostać spółce </a:t>
            </a:r>
            <a:r>
              <a:rPr lang="pl-PL" sz="1600" dirty="0" smtClean="0"/>
              <a:t>powierzone.</a:t>
            </a:r>
            <a:endParaRPr lang="pl-PL" sz="1600" dirty="0" smtClean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l-PL" sz="1600" dirty="0" smtClean="0"/>
              <a:t>2. Umowa spółki oraz przedmiot działalności ujawniony w KRS powinny obejmować odprowadzanie wód opadowych.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l-PL" sz="1600" dirty="0" smtClean="0"/>
              <a:t>	</a:t>
            </a:r>
            <a:r>
              <a:rPr lang="pl-PL" sz="1600" b="1" dirty="0" smtClean="0"/>
              <a:t>PKD: </a:t>
            </a:r>
            <a:r>
              <a:rPr lang="pl-PL" sz="1600" dirty="0" smtClean="0"/>
              <a:t>37.00.Z- </a:t>
            </a:r>
            <a:r>
              <a:rPr lang="pl-PL" sz="1600" dirty="0"/>
              <a:t>ODPROWADZANIE I OCZYSZCZANIE ŚCIEKÓW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l-PL" sz="1600" dirty="0" smtClean="0"/>
              <a:t>3. Umowy z odbiorcami usług powinny wymieniać odprowadzania wód </a:t>
            </a:r>
            <a:r>
              <a:rPr lang="pl-PL" sz="1600" dirty="0" smtClean="0"/>
              <a:t>opadowych.</a:t>
            </a:r>
            <a:endParaRPr lang="pl-PL" sz="1600" dirty="0" smtClean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l-PL" sz="1600" dirty="0" smtClean="0"/>
              <a:t>4. Regulamin świadczenia usługi zatwierdza wójt (burmistrz, prezydent miasta).</a:t>
            </a:r>
          </a:p>
        </p:txBody>
      </p:sp>
    </p:spTree>
    <p:extLst>
      <p:ext uri="{BB962C8B-B14F-4D97-AF65-F5344CB8AC3E}">
        <p14:creationId xmlns:p14="http://schemas.microsoft.com/office/powerpoint/2010/main" val="32575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457200" y="255786"/>
            <a:ext cx="8147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6881"/>
                </a:solidFill>
              </a:rPr>
              <a:t>FINANSOWANIE DZIAŁALNOŚCI W ZAKRESIE ODPROWADZANIA </a:t>
            </a:r>
            <a:r>
              <a:rPr lang="pl-PL" sz="2000" b="1" dirty="0">
                <a:solidFill>
                  <a:srgbClr val="006881"/>
                </a:solidFill>
              </a:rPr>
              <a:t>WÓD OPADOWYCH</a:t>
            </a:r>
            <a:endParaRPr lang="pl-PL" sz="2000" b="1" dirty="0" smtClean="0">
              <a:solidFill>
                <a:srgbClr val="00688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11560" y="1347614"/>
            <a:ext cx="81472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pl-PL" sz="1600" dirty="0" smtClean="0"/>
              <a:t>Ceny usługi </a:t>
            </a:r>
            <a:r>
              <a:rPr lang="pl-PL" sz="1600" dirty="0"/>
              <a:t>zbiorowego odprowadzania wód </a:t>
            </a:r>
            <a:r>
              <a:rPr lang="pl-PL" sz="1600" dirty="0" smtClean="0"/>
              <a:t>opadowych powinna określić rada gminy (miasta) w uchwale wydanej na podstawie </a:t>
            </a:r>
            <a:r>
              <a:rPr lang="pl-PL" sz="1600" dirty="0"/>
              <a:t>art. 4 ust. 1 pkt 2 ustawy o gospodarce </a:t>
            </a:r>
            <a:r>
              <a:rPr lang="pl-PL" sz="1600" dirty="0" smtClean="0"/>
              <a:t>komunalnej. 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pl-PL" sz="1600" dirty="0" smtClean="0"/>
              <a:t>Odprowadzanie wód opadowych jest opodatkowane 8% stawką podatku VAT.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pl-PL" sz="1600" dirty="0"/>
              <a:t>Gmina może dotować odprowadzanie </a:t>
            </a:r>
            <a:r>
              <a:rPr lang="pl-PL" sz="1600" dirty="0" smtClean="0"/>
              <a:t>wód </a:t>
            </a:r>
            <a:r>
              <a:rPr lang="pl-PL" sz="1600" dirty="0"/>
              <a:t>opadowych za pomocą dopłat wspólnika do spółki o których mowa w art. 177 </a:t>
            </a:r>
            <a:r>
              <a:rPr lang="pl-PL" sz="1600" dirty="0" smtClean="0"/>
              <a:t>KSH.</a:t>
            </a:r>
          </a:p>
        </p:txBody>
      </p:sp>
    </p:spTree>
    <p:extLst>
      <p:ext uri="{BB962C8B-B14F-4D97-AF65-F5344CB8AC3E}">
        <p14:creationId xmlns:p14="http://schemas.microsoft.com/office/powerpoint/2010/main" val="19375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457200" y="255786"/>
            <a:ext cx="8147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6881"/>
                </a:solidFill>
              </a:rPr>
              <a:t>POZOSTAŁE SKUTKI WYŁĄCZENIA ODPROWADZANIA WÓD OPADOWYCH SPOD REGULACJI „UZZW”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11560" y="1347614"/>
            <a:ext cx="81472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pl-PL" sz="1600" dirty="0" smtClean="0"/>
              <a:t>Umowa o odprowadzanie deszczówki powinna zawierać postanowienia dotyczące „jakości” wód wprowadzanych do kanalizacji deszczowej. 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pl-PL" sz="1600" dirty="0" smtClean="0"/>
              <a:t>Do odprowadzania wód opadowych nie znajdą zastosowania określone w „UZZW”:</a:t>
            </a:r>
          </a:p>
          <a:p>
            <a:pPr marL="7175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ograniczenia dotyczące wypowiadania umowy;</a:t>
            </a:r>
          </a:p>
          <a:p>
            <a:pPr marL="7175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ograniczenia prawa przedsiębiorstwa wod.-kan. do zamykania przyłącza.</a:t>
            </a:r>
          </a:p>
        </p:txBody>
      </p:sp>
    </p:spTree>
    <p:extLst>
      <p:ext uri="{BB962C8B-B14F-4D97-AF65-F5344CB8AC3E}">
        <p14:creationId xmlns:p14="http://schemas.microsoft.com/office/powerpoint/2010/main" val="20678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 txBox="1">
            <a:spLocks/>
          </p:cNvSpPr>
          <p:nvPr/>
        </p:nvSpPr>
        <p:spPr>
          <a:xfrm>
            <a:off x="467544" y="3076228"/>
            <a:ext cx="5400600" cy="1439738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pl-PL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WKB Wierciński, Kwieciński, Baehr </a:t>
            </a:r>
            <a:r>
              <a:rPr lang="pl-PL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sp.k</a:t>
            </a:r>
            <a:r>
              <a:rPr lang="pl-PL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l. Polna 11		ul. Paderewskiego 7</a:t>
            </a:r>
          </a:p>
          <a:p>
            <a:pPr marL="0" indent="0">
              <a:spcBef>
                <a:spcPts val="228"/>
              </a:spcBef>
              <a:buNone/>
            </a:pP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00-633 Warszawa 		61-770 </a:t>
            </a: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Poznań</a:t>
            </a:r>
          </a:p>
          <a:p>
            <a:pPr marL="0" indent="0">
              <a:spcBef>
                <a:spcPts val="228"/>
              </a:spcBef>
              <a:buFont typeface="Arial" pitchFamily="34" charset="0"/>
              <a:buNone/>
            </a:pP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Tel. +48 22 201 00 00		Tel: +48 61 855 32 20</a:t>
            </a:r>
          </a:p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pl-PL" sz="1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biuro@wkb.com.p</a:t>
            </a: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</a:p>
          <a:p>
            <a:pPr marL="0" indent="0">
              <a:buFont typeface="Arial" pitchFamily="34" charset="0"/>
              <a:buNone/>
            </a:pPr>
            <a:r>
              <a:rPr lang="pl-PL" sz="1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www.wkb.com.pl</a:t>
            </a:r>
            <a:endParaRPr lang="pl-PL" sz="14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7787208" cy="637580"/>
          </a:xfrm>
        </p:spPr>
        <p:txBody>
          <a:bodyPr anchor="t"/>
          <a:lstStyle/>
          <a:p>
            <a:r>
              <a:rPr lang="pl-PL" dirty="0" smtClean="0"/>
              <a:t>DZIĘKUJEMY </a:t>
            </a:r>
            <a:r>
              <a:rPr lang="pl-PL" dirty="0" smtClean="0"/>
              <a:t>ZA UWAGĘ</a:t>
            </a:r>
            <a:endParaRPr lang="pl-PL" dirty="0"/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>
          <a:xfrm>
            <a:off x="3271916" y="1636490"/>
            <a:ext cx="2884260" cy="1439738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pl-PL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Piotr Popielarski</a:t>
            </a:r>
            <a:endParaRPr lang="pl-PL" sz="1400" b="1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radca prawny</a:t>
            </a:r>
          </a:p>
          <a:p>
            <a:pPr marL="0" indent="0">
              <a:spcBef>
                <a:spcPts val="0"/>
              </a:spcBef>
              <a:buNone/>
            </a:pPr>
            <a:endParaRPr lang="pl-PL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400" u="sng" dirty="0" smtClean="0">
                <a:solidFill>
                  <a:schemeClr val="bg1"/>
                </a:solidFill>
              </a:rPr>
              <a:t>piotr.popielarski</a:t>
            </a:r>
            <a:r>
              <a:rPr lang="pl-PL" sz="1400" u="sng" dirty="0" smtClean="0">
                <a:solidFill>
                  <a:schemeClr val="bg1"/>
                </a:solidFill>
              </a:rPr>
              <a:t>@wkb.pl</a:t>
            </a:r>
            <a:endParaRPr lang="pl-PL" sz="1400" u="sng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+48 22 201 00 00 t</a:t>
            </a:r>
          </a:p>
        </p:txBody>
      </p:sp>
      <p:sp>
        <p:nvSpPr>
          <p:cNvPr id="8" name="Symbol zastępczy zawartości 4"/>
          <p:cNvSpPr txBox="1">
            <a:spLocks/>
          </p:cNvSpPr>
          <p:nvPr/>
        </p:nvSpPr>
        <p:spPr>
          <a:xfrm>
            <a:off x="493507" y="1636490"/>
            <a:ext cx="2884260" cy="1439738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pl-PL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Anna Flaga-Martynek</a:t>
            </a:r>
            <a:endParaRPr lang="pl-PL" sz="1400" b="1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radca prawny, </a:t>
            </a:r>
            <a:r>
              <a:rPr lang="pl-PL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counsel</a:t>
            </a:r>
            <a:endParaRPr lang="pl-PL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pl-PL" sz="1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anna.flaga-martynek@wkb.p</a:t>
            </a: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endParaRPr lang="pl-PL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+48 22 201 00 00 t</a:t>
            </a:r>
          </a:p>
        </p:txBody>
      </p:sp>
    </p:spTree>
    <p:extLst>
      <p:ext uri="{BB962C8B-B14F-4D97-AF65-F5344CB8AC3E}">
        <p14:creationId xmlns:p14="http://schemas.microsoft.com/office/powerpoint/2010/main" val="4612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6917</TotalTime>
  <Words>379</Words>
  <Application>Microsoft Office PowerPoint</Application>
  <PresentationFormat>Pokaz na ekranie (16:9)</PresentationFormat>
  <Paragraphs>60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Motyw pakietu Office</vt:lpstr>
      <vt:lpstr>Prezentacja programu PowerPoint</vt:lpstr>
      <vt:lpstr> </vt:lpstr>
      <vt:lpstr> </vt:lpstr>
      <vt:lpstr> </vt:lpstr>
      <vt:lpstr> </vt:lpstr>
      <vt:lpstr> </vt:lpstr>
      <vt:lpstr> </vt:lpstr>
      <vt:lpstr>DZIĘKUJEMY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Karolina Heneczkowska</dc:creator>
  <cp:lastModifiedBy>Krzysztof Sikorski (WKB)</cp:lastModifiedBy>
  <cp:revision>1114</cp:revision>
  <cp:lastPrinted>2016-08-02T14:17:17Z</cp:lastPrinted>
  <dcterms:modified xsi:type="dcterms:W3CDTF">2017-11-21T19:58:06Z</dcterms:modified>
</cp:coreProperties>
</file>